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Cormorant Garamond"/>
      <p:regular r:id="rId37"/>
      <p:bold r:id="rId38"/>
      <p:italic r:id="rId39"/>
      <p:boldItalic r:id="rId40"/>
    </p:embeddedFont>
    <p:embeddedFont>
      <p:font typeface="Fira Sans Extra Condensed Medium"/>
      <p:regular r:id="rId41"/>
      <p:bold r:id="rId42"/>
      <p:italic r:id="rId43"/>
      <p:boldItalic r:id="rId44"/>
    </p:embeddedFont>
    <p:embeddedFont>
      <p:font typeface="Merriweather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morantGaramond-boldItalic.fntdata"/><Relationship Id="rId20" Type="http://schemas.openxmlformats.org/officeDocument/2006/relationships/slide" Target="slides/slide16.xml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22" Type="http://schemas.openxmlformats.org/officeDocument/2006/relationships/slide" Target="slides/slide18.xml"/><Relationship Id="rId44" Type="http://schemas.openxmlformats.org/officeDocument/2006/relationships/font" Target="fonts/FiraSansExtraCondensedMedium-boldItalic.fntdata"/><Relationship Id="rId21" Type="http://schemas.openxmlformats.org/officeDocument/2006/relationships/slide" Target="slides/slide17.xml"/><Relationship Id="rId43" Type="http://schemas.openxmlformats.org/officeDocument/2006/relationships/font" Target="fonts/FiraSansExtraCondensedMedium-italic.fntdata"/><Relationship Id="rId24" Type="http://schemas.openxmlformats.org/officeDocument/2006/relationships/slide" Target="slides/slide20.xml"/><Relationship Id="rId46" Type="http://schemas.openxmlformats.org/officeDocument/2006/relationships/font" Target="fonts/Merriweather-bold.fntdata"/><Relationship Id="rId23" Type="http://schemas.openxmlformats.org/officeDocument/2006/relationships/slide" Target="slides/slide19.xml"/><Relationship Id="rId45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Merriweather-boldItalic.fntdata"/><Relationship Id="rId25" Type="http://schemas.openxmlformats.org/officeDocument/2006/relationships/slide" Target="slides/slide21.xml"/><Relationship Id="rId47" Type="http://schemas.openxmlformats.org/officeDocument/2006/relationships/font" Target="fonts/Merriweather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CormorantGaramond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CormorantGaramond-italic.fntdata"/><Relationship Id="rId16" Type="http://schemas.openxmlformats.org/officeDocument/2006/relationships/slide" Target="slides/slide12.xml"/><Relationship Id="rId38" Type="http://schemas.openxmlformats.org/officeDocument/2006/relationships/font" Target="fonts/CormorantGaramon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16eb0963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16eb0963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9ef07928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9ef07928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9ef07928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9ef07928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5205cc2b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5205cc2b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9ef07928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9ef07928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9ef07928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9ef07928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9ef07928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9ef07928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5205cc2b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5205cc2b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5205cc2b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5205cc2b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9ef07928b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9ef07928b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9ef0792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39ef0792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1a9b18ff3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1a9b18ff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9ef07928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9ef07928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5205cc2b8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5205cc2b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9ef07928b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39ef07928b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9ef07928b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39ef07928b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9ef07928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9ef07928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9ef07928b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39ef07928b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9ef07928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39ef07928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4c634d568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4c634d568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9ef07928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9ef0792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39ef07928b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39ef07928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7e3f4640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7e3f4640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9ef07928b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9ef07928b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9ef07928b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9ef07928b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05dd86f9e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05dd86f9e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549fdfa6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549fdfa6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9ef0792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9ef0792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9ef07928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9ef07928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9ef07928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9ef07928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9ef0792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9ef0792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9ef07928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9ef07928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www.freepik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511850" y="683100"/>
            <a:ext cx="808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713225" y="1544300"/>
            <a:ext cx="4305000" cy="15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 flipH="1">
            <a:off x="723600" y="3470952"/>
            <a:ext cx="25278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1"/>
          <p:cNvGrpSpPr/>
          <p:nvPr/>
        </p:nvGrpSpPr>
        <p:grpSpPr>
          <a:xfrm>
            <a:off x="181800" y="172650"/>
            <a:ext cx="8781250" cy="4798200"/>
            <a:chOff x="181800" y="172650"/>
            <a:chExt cx="8781250" cy="4798200"/>
          </a:xfrm>
        </p:grpSpPr>
        <p:sp>
          <p:nvSpPr>
            <p:cNvPr id="66" name="Google Shape;66;p11"/>
            <p:cNvSpPr/>
            <p:nvPr/>
          </p:nvSpPr>
          <p:spPr>
            <a:xfrm>
              <a:off x="181800" y="172650"/>
              <a:ext cx="8780400" cy="4798200"/>
            </a:xfrm>
            <a:prstGeom prst="roundRect">
              <a:avLst>
                <a:gd fmla="val 5555" name="adj"/>
              </a:avLst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" name="Google Shape;67;p11"/>
            <p:cNvCxnSpPr/>
            <p:nvPr/>
          </p:nvCxnSpPr>
          <p:spPr>
            <a:xfrm>
              <a:off x="194350" y="683100"/>
              <a:ext cx="8768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" name="Google Shape;68;p11"/>
          <p:cNvGrpSpPr/>
          <p:nvPr/>
        </p:nvGrpSpPr>
        <p:grpSpPr>
          <a:xfrm>
            <a:off x="1528625" y="1090775"/>
            <a:ext cx="6086700" cy="3326400"/>
            <a:chOff x="1528625" y="1090775"/>
            <a:chExt cx="6086700" cy="3326400"/>
          </a:xfrm>
        </p:grpSpPr>
        <p:sp>
          <p:nvSpPr>
            <p:cNvPr id="69" name="Google Shape;69;p11"/>
            <p:cNvSpPr/>
            <p:nvPr/>
          </p:nvSpPr>
          <p:spPr>
            <a:xfrm>
              <a:off x="1528625" y="1090775"/>
              <a:ext cx="6086700" cy="3326400"/>
            </a:xfrm>
            <a:prstGeom prst="roundRect">
              <a:avLst>
                <a:gd fmla="val 5555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" name="Google Shape;70;p11"/>
            <p:cNvCxnSpPr/>
            <p:nvPr/>
          </p:nvCxnSpPr>
          <p:spPr>
            <a:xfrm>
              <a:off x="1539175" y="1579250"/>
              <a:ext cx="6075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1757975" y="1689650"/>
            <a:ext cx="5628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758075" y="3244200"/>
            <a:ext cx="56280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6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">
  <p:cSld name="CUSTOM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3"/>
          <p:cNvGrpSpPr/>
          <p:nvPr/>
        </p:nvGrpSpPr>
        <p:grpSpPr>
          <a:xfrm>
            <a:off x="181800" y="172650"/>
            <a:ext cx="8781250" cy="4798200"/>
            <a:chOff x="181800" y="172650"/>
            <a:chExt cx="8781250" cy="4798200"/>
          </a:xfrm>
        </p:grpSpPr>
        <p:sp>
          <p:nvSpPr>
            <p:cNvPr id="76" name="Google Shape;76;p13"/>
            <p:cNvSpPr/>
            <p:nvPr/>
          </p:nvSpPr>
          <p:spPr>
            <a:xfrm>
              <a:off x="181800" y="172650"/>
              <a:ext cx="8780400" cy="4798200"/>
            </a:xfrm>
            <a:prstGeom prst="roundRect">
              <a:avLst>
                <a:gd fmla="val 5555" name="adj"/>
              </a:avLst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" name="Google Shape;77;p13"/>
            <p:cNvCxnSpPr/>
            <p:nvPr/>
          </p:nvCxnSpPr>
          <p:spPr>
            <a:xfrm>
              <a:off x="194350" y="683100"/>
              <a:ext cx="8768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8" name="Google Shape;78;p13"/>
          <p:cNvGrpSpPr/>
          <p:nvPr/>
        </p:nvGrpSpPr>
        <p:grpSpPr>
          <a:xfrm>
            <a:off x="713200" y="1354900"/>
            <a:ext cx="7717500" cy="3253800"/>
            <a:chOff x="713200" y="1354900"/>
            <a:chExt cx="7717500" cy="3253800"/>
          </a:xfrm>
        </p:grpSpPr>
        <p:sp>
          <p:nvSpPr>
            <p:cNvPr id="79" name="Google Shape;79;p13"/>
            <p:cNvSpPr/>
            <p:nvPr/>
          </p:nvSpPr>
          <p:spPr>
            <a:xfrm>
              <a:off x="713200" y="1354900"/>
              <a:ext cx="7717500" cy="3253800"/>
            </a:xfrm>
            <a:prstGeom prst="roundRect">
              <a:avLst>
                <a:gd fmla="val 5555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13"/>
            <p:cNvCxnSpPr/>
            <p:nvPr/>
          </p:nvCxnSpPr>
          <p:spPr>
            <a:xfrm>
              <a:off x="726577" y="1832695"/>
              <a:ext cx="7702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1" name="Google Shape;81;p13"/>
          <p:cNvSpPr txBox="1"/>
          <p:nvPr>
            <p:ph type="ctrTitle"/>
          </p:nvPr>
        </p:nvSpPr>
        <p:spPr>
          <a:xfrm>
            <a:off x="858950" y="2993814"/>
            <a:ext cx="1753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858950" y="3403050"/>
            <a:ext cx="17538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2" type="title"/>
          </p:nvPr>
        </p:nvSpPr>
        <p:spPr>
          <a:xfrm>
            <a:off x="858950" y="2126750"/>
            <a:ext cx="1753800" cy="73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b="0"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3" type="ctrTitle"/>
          </p:nvPr>
        </p:nvSpPr>
        <p:spPr>
          <a:xfrm>
            <a:off x="2735758" y="2993814"/>
            <a:ext cx="17556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4" type="title"/>
          </p:nvPr>
        </p:nvSpPr>
        <p:spPr>
          <a:xfrm>
            <a:off x="4615267" y="2127372"/>
            <a:ext cx="1753800" cy="73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b="0"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5" type="ctrTitle"/>
          </p:nvPr>
        </p:nvSpPr>
        <p:spPr>
          <a:xfrm>
            <a:off x="6492975" y="2993814"/>
            <a:ext cx="17556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6" type="title"/>
          </p:nvPr>
        </p:nvSpPr>
        <p:spPr>
          <a:xfrm>
            <a:off x="6493875" y="2127372"/>
            <a:ext cx="1753800" cy="73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b="0"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7" type="ctrTitle"/>
          </p:nvPr>
        </p:nvSpPr>
        <p:spPr>
          <a:xfrm>
            <a:off x="4614367" y="2993814"/>
            <a:ext cx="17556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8" type="title"/>
          </p:nvPr>
        </p:nvSpPr>
        <p:spPr>
          <a:xfrm>
            <a:off x="2736658" y="2127372"/>
            <a:ext cx="1753800" cy="73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b="0"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9" type="subTitle"/>
          </p:nvPr>
        </p:nvSpPr>
        <p:spPr>
          <a:xfrm>
            <a:off x="2736658" y="3403050"/>
            <a:ext cx="17538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3" type="subTitle"/>
          </p:nvPr>
        </p:nvSpPr>
        <p:spPr>
          <a:xfrm>
            <a:off x="4615267" y="3403050"/>
            <a:ext cx="17538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6493875" y="3403050"/>
            <a:ext cx="17538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5" type="title"/>
          </p:nvPr>
        </p:nvSpPr>
        <p:spPr>
          <a:xfrm>
            <a:off x="713225" y="788650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1614575" y="1934250"/>
            <a:ext cx="6584100" cy="12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rmorant Garamond"/>
              <a:buNone/>
              <a:defRPr sz="2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4956100" y="3159013"/>
            <a:ext cx="32208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7" name="Google Shape;97;p14"/>
          <p:cNvCxnSpPr/>
          <p:nvPr/>
        </p:nvCxnSpPr>
        <p:spPr>
          <a:xfrm>
            <a:off x="511850" y="715825"/>
            <a:ext cx="808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4"/>
          <p:cNvCxnSpPr/>
          <p:nvPr/>
        </p:nvCxnSpPr>
        <p:spPr>
          <a:xfrm>
            <a:off x="511850" y="4427675"/>
            <a:ext cx="808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_1_1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1260720" y="1859293"/>
            <a:ext cx="2868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928620" y="2262495"/>
            <a:ext cx="3532800" cy="22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2" type="ctrTitle"/>
          </p:nvPr>
        </p:nvSpPr>
        <p:spPr>
          <a:xfrm>
            <a:off x="5016330" y="1859293"/>
            <a:ext cx="2868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3" type="subTitle"/>
          </p:nvPr>
        </p:nvSpPr>
        <p:spPr>
          <a:xfrm>
            <a:off x="4685880" y="2261595"/>
            <a:ext cx="3529500" cy="22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4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7_1_1_1_2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type="ctrTitle"/>
          </p:nvPr>
        </p:nvSpPr>
        <p:spPr>
          <a:xfrm>
            <a:off x="3137670" y="2083918"/>
            <a:ext cx="2868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766375" y="2812808"/>
            <a:ext cx="36900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2" type="subTitle"/>
          </p:nvPr>
        </p:nvSpPr>
        <p:spPr>
          <a:xfrm>
            <a:off x="4690949" y="2812275"/>
            <a:ext cx="3686700" cy="1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3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cxnSp>
        <p:nvCxnSpPr>
          <p:cNvPr id="115" name="Google Shape;115;p17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cxnSp>
        <p:nvCxnSpPr>
          <p:cNvPr id="120" name="Google Shape;120;p18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9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9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883425" y="2961150"/>
            <a:ext cx="39195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883425" y="1794940"/>
            <a:ext cx="3919500" cy="7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720000" y="2484763"/>
            <a:ext cx="2876700" cy="8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720000" y="1805838"/>
            <a:ext cx="28767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30" name="Google Shape;130;p20"/>
          <p:cNvCxnSpPr/>
          <p:nvPr/>
        </p:nvCxnSpPr>
        <p:spPr>
          <a:xfrm>
            <a:off x="713250" y="7158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713250" y="442767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7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181800" y="172650"/>
            <a:ext cx="8781250" cy="4798200"/>
            <a:chOff x="181800" y="172650"/>
            <a:chExt cx="8781250" cy="4798200"/>
          </a:xfrm>
        </p:grpSpPr>
        <p:sp>
          <p:nvSpPr>
            <p:cNvPr id="16" name="Google Shape;16;p3"/>
            <p:cNvSpPr/>
            <p:nvPr/>
          </p:nvSpPr>
          <p:spPr>
            <a:xfrm>
              <a:off x="181800" y="172650"/>
              <a:ext cx="8780400" cy="4798200"/>
            </a:xfrm>
            <a:prstGeom prst="roundRect">
              <a:avLst>
                <a:gd fmla="val 5555" name="adj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" name="Google Shape;17;p3"/>
            <p:cNvCxnSpPr/>
            <p:nvPr/>
          </p:nvCxnSpPr>
          <p:spPr>
            <a:xfrm>
              <a:off x="194350" y="683100"/>
              <a:ext cx="8768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" name="Google Shape;18;p3"/>
          <p:cNvGrpSpPr/>
          <p:nvPr/>
        </p:nvGrpSpPr>
        <p:grpSpPr>
          <a:xfrm>
            <a:off x="1528625" y="1090775"/>
            <a:ext cx="6086700" cy="3326400"/>
            <a:chOff x="1528625" y="1090775"/>
            <a:chExt cx="6086700" cy="3326400"/>
          </a:xfrm>
        </p:grpSpPr>
        <p:sp>
          <p:nvSpPr>
            <p:cNvPr id="19" name="Google Shape;19;p3"/>
            <p:cNvSpPr/>
            <p:nvPr/>
          </p:nvSpPr>
          <p:spPr>
            <a:xfrm>
              <a:off x="1528625" y="1090775"/>
              <a:ext cx="6086700" cy="3326400"/>
            </a:xfrm>
            <a:prstGeom prst="roundRect">
              <a:avLst>
                <a:gd fmla="val 5555" name="adj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>
              <a:off x="1539175" y="1579250"/>
              <a:ext cx="6075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580600" y="3524550"/>
            <a:ext cx="3982800" cy="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type="title"/>
          </p:nvPr>
        </p:nvSpPr>
        <p:spPr>
          <a:xfrm>
            <a:off x="2578650" y="1629700"/>
            <a:ext cx="3986700" cy="11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0" sz="99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580600" y="2810250"/>
            <a:ext cx="3982800" cy="7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4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cxnSp>
        <p:nvCxnSpPr>
          <p:cNvPr id="135" name="Google Shape;135;p21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1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1"/>
          <p:cNvSpPr txBox="1"/>
          <p:nvPr>
            <p:ph idx="2" type="ctrTitle"/>
          </p:nvPr>
        </p:nvSpPr>
        <p:spPr>
          <a:xfrm>
            <a:off x="6159225" y="3657806"/>
            <a:ext cx="221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4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464153" y="3206197"/>
            <a:ext cx="2212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3" type="ctrTitle"/>
          </p:nvPr>
        </p:nvSpPr>
        <p:spPr>
          <a:xfrm>
            <a:off x="772938" y="3206197"/>
            <a:ext cx="2212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21"/>
          <p:cNvSpPr txBox="1"/>
          <p:nvPr>
            <p:ph idx="4" type="subTitle"/>
          </p:nvPr>
        </p:nvSpPr>
        <p:spPr>
          <a:xfrm>
            <a:off x="774750" y="3659456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5" type="ctrTitle"/>
          </p:nvPr>
        </p:nvSpPr>
        <p:spPr>
          <a:xfrm>
            <a:off x="6155250" y="3206197"/>
            <a:ext cx="2212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2" name="Google Shape;142;p21"/>
          <p:cNvSpPr txBox="1"/>
          <p:nvPr>
            <p:ph idx="6" type="subTitle"/>
          </p:nvPr>
        </p:nvSpPr>
        <p:spPr>
          <a:xfrm>
            <a:off x="3467047" y="3657806"/>
            <a:ext cx="221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22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2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type="ctrTitle"/>
          </p:nvPr>
        </p:nvSpPr>
        <p:spPr>
          <a:xfrm>
            <a:off x="3787345" y="1998127"/>
            <a:ext cx="2074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3786895" y="2449787"/>
            <a:ext cx="207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2" type="ctrTitle"/>
          </p:nvPr>
        </p:nvSpPr>
        <p:spPr>
          <a:xfrm>
            <a:off x="3786895" y="3428231"/>
            <a:ext cx="207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3" type="subTitle"/>
          </p:nvPr>
        </p:nvSpPr>
        <p:spPr>
          <a:xfrm>
            <a:off x="3786895" y="3877449"/>
            <a:ext cx="207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4" type="ctrTitle"/>
          </p:nvPr>
        </p:nvSpPr>
        <p:spPr>
          <a:xfrm>
            <a:off x="6355027" y="1998127"/>
            <a:ext cx="207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5" type="subTitle"/>
          </p:nvPr>
        </p:nvSpPr>
        <p:spPr>
          <a:xfrm>
            <a:off x="6355027" y="2449787"/>
            <a:ext cx="207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6" type="ctrTitle"/>
          </p:nvPr>
        </p:nvSpPr>
        <p:spPr>
          <a:xfrm>
            <a:off x="6355027" y="3428231"/>
            <a:ext cx="207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7" type="subTitle"/>
          </p:nvPr>
        </p:nvSpPr>
        <p:spPr>
          <a:xfrm>
            <a:off x="6355027" y="3877449"/>
            <a:ext cx="207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8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23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3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3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717750" y="1592682"/>
            <a:ext cx="2336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1" name="Google Shape;161;p23"/>
          <p:cNvSpPr txBox="1"/>
          <p:nvPr>
            <p:ph idx="2" type="title"/>
          </p:nvPr>
        </p:nvSpPr>
        <p:spPr>
          <a:xfrm>
            <a:off x="3403800" y="1592682"/>
            <a:ext cx="2336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23"/>
          <p:cNvSpPr txBox="1"/>
          <p:nvPr>
            <p:ph idx="3" type="title"/>
          </p:nvPr>
        </p:nvSpPr>
        <p:spPr>
          <a:xfrm>
            <a:off x="6092073" y="1592682"/>
            <a:ext cx="2336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23"/>
          <p:cNvSpPr txBox="1"/>
          <p:nvPr>
            <p:ph idx="4" type="title"/>
          </p:nvPr>
        </p:nvSpPr>
        <p:spPr>
          <a:xfrm>
            <a:off x="6092073" y="3060096"/>
            <a:ext cx="2336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3"/>
          <p:cNvSpPr txBox="1"/>
          <p:nvPr>
            <p:ph idx="5" type="title"/>
          </p:nvPr>
        </p:nvSpPr>
        <p:spPr>
          <a:xfrm>
            <a:off x="3403800" y="3060096"/>
            <a:ext cx="2336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23"/>
          <p:cNvSpPr txBox="1"/>
          <p:nvPr>
            <p:ph idx="6" type="title"/>
          </p:nvPr>
        </p:nvSpPr>
        <p:spPr>
          <a:xfrm>
            <a:off x="717750" y="3060096"/>
            <a:ext cx="2336400" cy="53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715500" y="2233131"/>
            <a:ext cx="234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7" name="Google Shape;167;p23"/>
          <p:cNvSpPr txBox="1"/>
          <p:nvPr>
            <p:ph idx="7" type="subTitle"/>
          </p:nvPr>
        </p:nvSpPr>
        <p:spPr>
          <a:xfrm>
            <a:off x="3401550" y="2233131"/>
            <a:ext cx="234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8" name="Google Shape;168;p23"/>
          <p:cNvSpPr txBox="1"/>
          <p:nvPr>
            <p:ph idx="8" type="subTitle"/>
          </p:nvPr>
        </p:nvSpPr>
        <p:spPr>
          <a:xfrm>
            <a:off x="715500" y="3701857"/>
            <a:ext cx="234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9" name="Google Shape;169;p23"/>
          <p:cNvSpPr txBox="1"/>
          <p:nvPr>
            <p:ph idx="9" type="subTitle"/>
          </p:nvPr>
        </p:nvSpPr>
        <p:spPr>
          <a:xfrm>
            <a:off x="3401550" y="3701857"/>
            <a:ext cx="234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0" name="Google Shape;170;p23"/>
          <p:cNvSpPr txBox="1"/>
          <p:nvPr>
            <p:ph idx="13" type="subTitle"/>
          </p:nvPr>
        </p:nvSpPr>
        <p:spPr>
          <a:xfrm>
            <a:off x="6089823" y="2233131"/>
            <a:ext cx="234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23"/>
          <p:cNvSpPr txBox="1"/>
          <p:nvPr>
            <p:ph idx="14" type="subTitle"/>
          </p:nvPr>
        </p:nvSpPr>
        <p:spPr>
          <a:xfrm>
            <a:off x="6089823" y="3701857"/>
            <a:ext cx="234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2" name="Google Shape;172;p23"/>
          <p:cNvSpPr txBox="1"/>
          <p:nvPr>
            <p:ph idx="15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24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4"/>
          <p:cNvSpPr txBox="1"/>
          <p:nvPr>
            <p:ph hasCustomPrompt="1" type="title"/>
          </p:nvPr>
        </p:nvSpPr>
        <p:spPr>
          <a:xfrm>
            <a:off x="1687050" y="812391"/>
            <a:ext cx="5769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/>
          <p:nvPr>
            <p:ph idx="1" type="subTitle"/>
          </p:nvPr>
        </p:nvSpPr>
        <p:spPr>
          <a:xfrm>
            <a:off x="2157450" y="1566514"/>
            <a:ext cx="4829100" cy="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8" name="Google Shape;178;p24"/>
          <p:cNvSpPr txBox="1"/>
          <p:nvPr>
            <p:ph hasCustomPrompt="1" idx="2" type="title"/>
          </p:nvPr>
        </p:nvSpPr>
        <p:spPr>
          <a:xfrm>
            <a:off x="1687050" y="2092769"/>
            <a:ext cx="5769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157450" y="2851805"/>
            <a:ext cx="4829100" cy="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0" name="Google Shape;180;p24"/>
          <p:cNvSpPr txBox="1"/>
          <p:nvPr>
            <p:ph hasCustomPrompt="1" idx="4" type="title"/>
          </p:nvPr>
        </p:nvSpPr>
        <p:spPr>
          <a:xfrm>
            <a:off x="1687050" y="3379447"/>
            <a:ext cx="5769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/>
          <p:nvPr>
            <p:ph idx="5" type="subTitle"/>
          </p:nvPr>
        </p:nvSpPr>
        <p:spPr>
          <a:xfrm>
            <a:off x="2157450" y="4137524"/>
            <a:ext cx="4829100" cy="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cxnSp>
        <p:nvCxnSpPr>
          <p:cNvPr id="185" name="Google Shape;185;p25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5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5"/>
          <p:cNvSpPr txBox="1"/>
          <p:nvPr>
            <p:ph idx="2" type="ctrTitle"/>
          </p:nvPr>
        </p:nvSpPr>
        <p:spPr>
          <a:xfrm>
            <a:off x="6217963" y="3862422"/>
            <a:ext cx="221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3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3465600" y="3410814"/>
            <a:ext cx="2212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300"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3" type="ctrTitle"/>
          </p:nvPr>
        </p:nvSpPr>
        <p:spPr>
          <a:xfrm>
            <a:off x="713219" y="3410814"/>
            <a:ext cx="2212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25"/>
          <p:cNvSpPr txBox="1"/>
          <p:nvPr>
            <p:ph idx="4" type="subTitle"/>
          </p:nvPr>
        </p:nvSpPr>
        <p:spPr>
          <a:xfrm>
            <a:off x="713219" y="3864072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5" type="ctrTitle"/>
          </p:nvPr>
        </p:nvSpPr>
        <p:spPr>
          <a:xfrm>
            <a:off x="6217963" y="3410814"/>
            <a:ext cx="2212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2" name="Google Shape;192;p25"/>
          <p:cNvSpPr txBox="1"/>
          <p:nvPr>
            <p:ph idx="6" type="subTitle"/>
          </p:nvPr>
        </p:nvSpPr>
        <p:spPr>
          <a:xfrm>
            <a:off x="3465600" y="3862422"/>
            <a:ext cx="221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hasCustomPrompt="1" idx="7" type="title"/>
          </p:nvPr>
        </p:nvSpPr>
        <p:spPr>
          <a:xfrm>
            <a:off x="1352669" y="2827717"/>
            <a:ext cx="9339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/>
          <p:nvPr>
            <p:ph hasCustomPrompt="1" idx="8" type="title"/>
          </p:nvPr>
        </p:nvSpPr>
        <p:spPr>
          <a:xfrm>
            <a:off x="4105050" y="2827717"/>
            <a:ext cx="9339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/>
          <p:nvPr>
            <p:ph hasCustomPrompt="1" idx="9" type="title"/>
          </p:nvPr>
        </p:nvSpPr>
        <p:spPr>
          <a:xfrm>
            <a:off x="6857413" y="2827717"/>
            <a:ext cx="9339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/>
          <p:nvPr/>
        </p:nvSpPr>
        <p:spPr>
          <a:xfrm>
            <a:off x="2409350" y="1571592"/>
            <a:ext cx="4325400" cy="2812200"/>
          </a:xfrm>
          <a:prstGeom prst="roundRect">
            <a:avLst>
              <a:gd fmla="val 9091" name="adj"/>
            </a:avLst>
          </a:prstGeom>
          <a:solidFill>
            <a:schemeClr val="dk2"/>
          </a:solidFill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6"/>
          <p:cNvGrpSpPr/>
          <p:nvPr/>
        </p:nvGrpSpPr>
        <p:grpSpPr>
          <a:xfrm>
            <a:off x="2528070" y="3920142"/>
            <a:ext cx="327600" cy="327600"/>
            <a:chOff x="5471550" y="4685975"/>
            <a:chExt cx="327600" cy="327600"/>
          </a:xfrm>
        </p:grpSpPr>
        <p:sp>
          <p:nvSpPr>
            <p:cNvPr id="199" name="Google Shape;199;p26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26"/>
          <p:cNvGrpSpPr/>
          <p:nvPr/>
        </p:nvGrpSpPr>
        <p:grpSpPr>
          <a:xfrm>
            <a:off x="6257424" y="1703090"/>
            <a:ext cx="327600" cy="327600"/>
            <a:chOff x="9379775" y="1529850"/>
            <a:chExt cx="327600" cy="327600"/>
          </a:xfrm>
        </p:grpSpPr>
        <p:sp>
          <p:nvSpPr>
            <p:cNvPr id="202" name="Google Shape;202;p26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sp>
        <p:nvSpPr>
          <p:cNvPr id="204" name="Google Shape;204;p26"/>
          <p:cNvSpPr txBox="1"/>
          <p:nvPr>
            <p:ph type="ctrTitle"/>
          </p:nvPr>
        </p:nvSpPr>
        <p:spPr>
          <a:xfrm>
            <a:off x="2326200" y="539500"/>
            <a:ext cx="4491600" cy="7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5" name="Google Shape;205;p26"/>
          <p:cNvSpPr txBox="1"/>
          <p:nvPr>
            <p:ph idx="1" type="subTitle"/>
          </p:nvPr>
        </p:nvSpPr>
        <p:spPr>
          <a:xfrm>
            <a:off x="3209075" y="1702400"/>
            <a:ext cx="2785500" cy="8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206" name="Google Shape;206;p26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6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6"/>
          <p:cNvCxnSpPr/>
          <p:nvPr/>
        </p:nvCxnSpPr>
        <p:spPr>
          <a:xfrm>
            <a:off x="194350" y="5395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6"/>
          <p:cNvSpPr txBox="1"/>
          <p:nvPr/>
        </p:nvSpPr>
        <p:spPr>
          <a:xfrm>
            <a:off x="2862900" y="3224216"/>
            <a:ext cx="34182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CREDITS: This presentation template was created by </a:t>
            </a:r>
            <a:r>
              <a:rPr b="1" i="1" lang="en" sz="1000">
                <a:solidFill>
                  <a:schemeClr val="dk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including icons by </a:t>
            </a:r>
            <a:r>
              <a:rPr b="1" i="1" lang="en" sz="1000">
                <a:solidFill>
                  <a:schemeClr val="dk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infographics</a:t>
            </a:r>
            <a:r>
              <a:rPr lang="en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&amp; images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i="1" lang="en" sz="1000">
                <a:solidFill>
                  <a:schemeClr val="dk1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7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7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7"/>
          <p:cNvSpPr/>
          <p:nvPr/>
        </p:nvSpPr>
        <p:spPr>
          <a:xfrm>
            <a:off x="713250" y="944850"/>
            <a:ext cx="7717500" cy="3253800"/>
          </a:xfrm>
          <a:prstGeom prst="roundRect">
            <a:avLst>
              <a:gd fmla="val 5555" name="adj"/>
            </a:avLst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7"/>
          <p:cNvCxnSpPr/>
          <p:nvPr/>
        </p:nvCxnSpPr>
        <p:spPr>
          <a:xfrm>
            <a:off x="726627" y="1422645"/>
            <a:ext cx="7702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5" name="Google Shape;215;p27"/>
          <p:cNvGrpSpPr/>
          <p:nvPr/>
        </p:nvGrpSpPr>
        <p:grpSpPr>
          <a:xfrm>
            <a:off x="7991250" y="1024650"/>
            <a:ext cx="327600" cy="327600"/>
            <a:chOff x="9379775" y="1529850"/>
            <a:chExt cx="327600" cy="327600"/>
          </a:xfrm>
        </p:grpSpPr>
        <p:sp>
          <p:nvSpPr>
            <p:cNvPr id="216" name="Google Shape;216;p27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218" name="Google Shape;218;p27"/>
          <p:cNvGrpSpPr/>
          <p:nvPr/>
        </p:nvGrpSpPr>
        <p:grpSpPr>
          <a:xfrm>
            <a:off x="824984" y="1024650"/>
            <a:ext cx="327600" cy="327600"/>
            <a:chOff x="5471550" y="4685975"/>
            <a:chExt cx="327600" cy="327600"/>
          </a:xfrm>
        </p:grpSpPr>
        <p:sp>
          <p:nvSpPr>
            <p:cNvPr id="219" name="Google Shape;219;p27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/>
        </p:nvSpPr>
        <p:spPr>
          <a:xfrm>
            <a:off x="181800" y="172650"/>
            <a:ext cx="8780400" cy="4798200"/>
          </a:xfrm>
          <a:prstGeom prst="roundRect">
            <a:avLst>
              <a:gd fmla="val 5555" name="adj"/>
            </a:avLst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713200" y="851950"/>
            <a:ext cx="7717500" cy="3756900"/>
          </a:xfrm>
          <a:prstGeom prst="roundRect">
            <a:avLst>
              <a:gd fmla="val 5555" name="adj"/>
            </a:avLst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8"/>
          <p:cNvCxnSpPr/>
          <p:nvPr/>
        </p:nvCxnSpPr>
        <p:spPr>
          <a:xfrm>
            <a:off x="726577" y="1227170"/>
            <a:ext cx="7702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8"/>
          <p:cNvCxnSpPr/>
          <p:nvPr/>
        </p:nvCxnSpPr>
        <p:spPr>
          <a:xfrm>
            <a:off x="194350" y="683100"/>
            <a:ext cx="8768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" name="Google Shape;226;p28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227" name="Google Shape;227;p28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229" name="Google Shape;229;p28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230" name="Google Shape;230;p28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8"/>
          <p:cNvSpPr/>
          <p:nvPr/>
        </p:nvSpPr>
        <p:spPr>
          <a:xfrm>
            <a:off x="7990963" y="9649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7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181325" y="172650"/>
            <a:ext cx="8781600" cy="4798200"/>
            <a:chOff x="181325" y="172650"/>
            <a:chExt cx="8781600" cy="4798200"/>
          </a:xfrm>
        </p:grpSpPr>
        <p:sp>
          <p:nvSpPr>
            <p:cNvPr id="26" name="Google Shape;26;p4"/>
            <p:cNvSpPr/>
            <p:nvPr/>
          </p:nvSpPr>
          <p:spPr>
            <a:xfrm>
              <a:off x="181800" y="172650"/>
              <a:ext cx="8780400" cy="4798200"/>
            </a:xfrm>
            <a:prstGeom prst="roundRect">
              <a:avLst>
                <a:gd fmla="val 5555" name="adj"/>
              </a:avLst>
            </a:prstGeom>
            <a:solidFill>
              <a:srgbClr val="B0B38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" name="Google Shape;27;p4"/>
            <p:cNvCxnSpPr/>
            <p:nvPr/>
          </p:nvCxnSpPr>
          <p:spPr>
            <a:xfrm>
              <a:off x="181325" y="683100"/>
              <a:ext cx="8781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1725" y="1395600"/>
            <a:ext cx="7700400" cy="32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 sz="1400"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 sz="1400"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 sz="1400"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 sz="1400"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400"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 sz="1400"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AutoNum type="romanLcPeriod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713225" y="825000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7_1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5"/>
          <p:cNvSpPr txBox="1"/>
          <p:nvPr>
            <p:ph type="ctrTitle"/>
          </p:nvPr>
        </p:nvSpPr>
        <p:spPr>
          <a:xfrm>
            <a:off x="1004475" y="1699190"/>
            <a:ext cx="3300900" cy="5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004475" y="2399788"/>
            <a:ext cx="3300900" cy="17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ctrTitle"/>
          </p:nvPr>
        </p:nvSpPr>
        <p:spPr>
          <a:xfrm>
            <a:off x="4839229" y="1699190"/>
            <a:ext cx="3299700" cy="5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4838629" y="2397426"/>
            <a:ext cx="3300900" cy="17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7_1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181800" y="539500"/>
            <a:ext cx="8768700" cy="799200"/>
          </a:xfrm>
          <a:prstGeom prst="roundRect">
            <a:avLst>
              <a:gd fmla="val 33352" name="adj"/>
            </a:avLst>
          </a:prstGeom>
          <a:solidFill>
            <a:srgbClr val="B0B38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ExtraBold"/>
              <a:buNone/>
              <a:defRPr i="0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ormorant Garamond"/>
              <a:buNone/>
              <a:defRPr b="1" i="1" sz="2800">
                <a:solidFill>
                  <a:srgbClr val="666666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cxnSp>
        <p:nvCxnSpPr>
          <p:cNvPr id="42" name="Google Shape;42;p6"/>
          <p:cNvCxnSpPr/>
          <p:nvPr/>
        </p:nvCxnSpPr>
        <p:spPr>
          <a:xfrm>
            <a:off x="194350" y="4608575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6"/>
          <p:cNvCxnSpPr/>
          <p:nvPr/>
        </p:nvCxnSpPr>
        <p:spPr>
          <a:xfrm>
            <a:off x="194350" y="261700"/>
            <a:ext cx="8768700" cy="0"/>
          </a:xfrm>
          <a:prstGeom prst="straightConnector1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7"/>
          <p:cNvCxnSpPr/>
          <p:nvPr/>
        </p:nvCxnSpPr>
        <p:spPr>
          <a:xfrm>
            <a:off x="713225" y="7158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7"/>
          <p:cNvCxnSpPr/>
          <p:nvPr/>
        </p:nvCxnSpPr>
        <p:spPr>
          <a:xfrm>
            <a:off x="713225" y="1056400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713225" y="442767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" name="Google Shape;48;p7"/>
          <p:cNvGrpSpPr/>
          <p:nvPr/>
        </p:nvGrpSpPr>
        <p:grpSpPr>
          <a:xfrm>
            <a:off x="710475" y="227050"/>
            <a:ext cx="3559800" cy="4572000"/>
            <a:chOff x="710475" y="227050"/>
            <a:chExt cx="3559800" cy="4572000"/>
          </a:xfrm>
        </p:grpSpPr>
        <p:sp>
          <p:nvSpPr>
            <p:cNvPr id="49" name="Google Shape;49;p7"/>
            <p:cNvSpPr/>
            <p:nvPr/>
          </p:nvSpPr>
          <p:spPr>
            <a:xfrm>
              <a:off x="713225" y="227050"/>
              <a:ext cx="3554100" cy="4572000"/>
            </a:xfrm>
            <a:prstGeom prst="roundRect">
              <a:avLst>
                <a:gd fmla="val 9091" name="adj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" name="Google Shape;50;p7"/>
            <p:cNvCxnSpPr/>
            <p:nvPr/>
          </p:nvCxnSpPr>
          <p:spPr>
            <a:xfrm>
              <a:off x="710475" y="834800"/>
              <a:ext cx="3559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893825" y="1803501"/>
            <a:ext cx="3243300" cy="21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3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893825" y="1210201"/>
            <a:ext cx="3243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1994850" y="1826175"/>
            <a:ext cx="5154300" cy="18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cxnSp>
        <p:nvCxnSpPr>
          <p:cNvPr id="55" name="Google Shape;55;p8"/>
          <p:cNvCxnSpPr/>
          <p:nvPr/>
        </p:nvCxnSpPr>
        <p:spPr>
          <a:xfrm>
            <a:off x="713250" y="539500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8"/>
          <p:cNvCxnSpPr/>
          <p:nvPr/>
        </p:nvCxnSpPr>
        <p:spPr>
          <a:xfrm>
            <a:off x="713250" y="460857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9"/>
          <p:cNvCxnSpPr/>
          <p:nvPr/>
        </p:nvCxnSpPr>
        <p:spPr>
          <a:xfrm>
            <a:off x="713250" y="7158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>
            <a:off x="713250" y="442767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9"/>
          <p:cNvSpPr txBox="1"/>
          <p:nvPr>
            <p:ph type="title"/>
          </p:nvPr>
        </p:nvSpPr>
        <p:spPr>
          <a:xfrm>
            <a:off x="1459050" y="1640725"/>
            <a:ext cx="62259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2643600" y="2475124"/>
            <a:ext cx="3856800" cy="13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188800" y="1125525"/>
            <a:ext cx="42357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13225" y="539500"/>
            <a:ext cx="7717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Garamond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29"/>
          <p:cNvCxnSpPr/>
          <p:nvPr/>
        </p:nvCxnSpPr>
        <p:spPr>
          <a:xfrm>
            <a:off x="511850" y="1023675"/>
            <a:ext cx="808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9"/>
          <p:cNvCxnSpPr/>
          <p:nvPr/>
        </p:nvCxnSpPr>
        <p:spPr>
          <a:xfrm>
            <a:off x="511850" y="4394950"/>
            <a:ext cx="808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9"/>
          <p:cNvSpPr/>
          <p:nvPr/>
        </p:nvSpPr>
        <p:spPr>
          <a:xfrm>
            <a:off x="6244150" y="227050"/>
            <a:ext cx="2361000" cy="4572000"/>
          </a:xfrm>
          <a:prstGeom prst="roundRect">
            <a:avLst>
              <a:gd fmla="val 9091" name="adj"/>
            </a:avLst>
          </a:prstGeom>
          <a:solidFill>
            <a:schemeClr val="dk2"/>
          </a:solidFill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 flipH="1">
            <a:off x="723650" y="3470950"/>
            <a:ext cx="39678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Dense Subgraph Problem</a:t>
            </a:r>
            <a:endParaRPr sz="2300"/>
          </a:p>
        </p:txBody>
      </p:sp>
      <p:sp>
        <p:nvSpPr>
          <p:cNvPr id="241" name="Google Shape;241;p29"/>
          <p:cNvSpPr txBox="1"/>
          <p:nvPr>
            <p:ph type="title"/>
          </p:nvPr>
        </p:nvSpPr>
        <p:spPr>
          <a:xfrm>
            <a:off x="713225" y="1544300"/>
            <a:ext cx="4305000" cy="15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NP-</a:t>
            </a:r>
            <a:endParaRPr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COMPLETOS</a:t>
            </a:r>
            <a:endParaRPr sz="5500"/>
          </a:p>
        </p:txBody>
      </p:sp>
      <p:cxnSp>
        <p:nvCxnSpPr>
          <p:cNvPr id="242" name="Google Shape;242;p29"/>
          <p:cNvCxnSpPr/>
          <p:nvPr/>
        </p:nvCxnSpPr>
        <p:spPr>
          <a:xfrm>
            <a:off x="511850" y="3288900"/>
            <a:ext cx="417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3" name="Google Shape;243;p29"/>
          <p:cNvGrpSpPr/>
          <p:nvPr/>
        </p:nvGrpSpPr>
        <p:grpSpPr>
          <a:xfrm>
            <a:off x="8138890" y="292175"/>
            <a:ext cx="327600" cy="327600"/>
            <a:chOff x="9379775" y="1529850"/>
            <a:chExt cx="327600" cy="327600"/>
          </a:xfrm>
        </p:grpSpPr>
        <p:sp>
          <p:nvSpPr>
            <p:cNvPr id="244" name="Google Shape;244;p29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246" name="Google Shape;246;p29"/>
          <p:cNvGrpSpPr/>
          <p:nvPr/>
        </p:nvGrpSpPr>
        <p:grpSpPr>
          <a:xfrm>
            <a:off x="6424750" y="3705965"/>
            <a:ext cx="327600" cy="327600"/>
            <a:chOff x="5471550" y="4685975"/>
            <a:chExt cx="327600" cy="327600"/>
          </a:xfrm>
        </p:grpSpPr>
        <p:sp>
          <p:nvSpPr>
            <p:cNvPr id="247" name="Google Shape;247;p29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29"/>
          <p:cNvSpPr txBox="1"/>
          <p:nvPr>
            <p:ph idx="1" type="subTitle"/>
          </p:nvPr>
        </p:nvSpPr>
        <p:spPr>
          <a:xfrm flipH="1">
            <a:off x="6410650" y="474001"/>
            <a:ext cx="2028000" cy="4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Autores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Cledy Elizabeth Becerra Sipiran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Massiel Oviedo Sivincha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Harold Alejandro Villanueva Borda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Tutor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Rensso Victor Hugo Mora Colque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Universidad Católica San Pablo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Análisis y Diseño de Algoritmos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Arequipa, Peru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Junio de 2022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00" y="881550"/>
            <a:ext cx="8622599" cy="29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/>
          <p:nvPr>
            <p:ph type="title"/>
          </p:nvPr>
        </p:nvSpPr>
        <p:spPr>
          <a:xfrm>
            <a:off x="1741100" y="1797225"/>
            <a:ext cx="3986700" cy="6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03</a:t>
            </a:r>
            <a:endParaRPr sz="6000"/>
          </a:p>
        </p:txBody>
      </p:sp>
      <p:sp>
        <p:nvSpPr>
          <p:cNvPr id="365" name="Google Shape;365;p39"/>
          <p:cNvSpPr txBox="1"/>
          <p:nvPr>
            <p:ph idx="2" type="title"/>
          </p:nvPr>
        </p:nvSpPr>
        <p:spPr>
          <a:xfrm>
            <a:off x="2896900" y="1626175"/>
            <a:ext cx="5212500" cy="9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Sub-grafos Densos</a:t>
            </a:r>
            <a:endParaRPr/>
          </a:p>
        </p:txBody>
      </p:sp>
      <p:grpSp>
        <p:nvGrpSpPr>
          <p:cNvPr id="366" name="Google Shape;366;p39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367" name="Google Shape;367;p39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369" name="Google Shape;369;p39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370" name="Google Shape;370;p39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39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725" y="2618700"/>
            <a:ext cx="1739450" cy="16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900" y="2618700"/>
            <a:ext cx="1700086" cy="16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40"/>
          <p:cNvGrpSpPr/>
          <p:nvPr/>
        </p:nvGrpSpPr>
        <p:grpSpPr>
          <a:xfrm>
            <a:off x="713175" y="1233150"/>
            <a:ext cx="7717500" cy="2677200"/>
            <a:chOff x="713175" y="1233150"/>
            <a:chExt cx="7717500" cy="2677200"/>
          </a:xfrm>
        </p:grpSpPr>
        <p:sp>
          <p:nvSpPr>
            <p:cNvPr id="380" name="Google Shape;380;p40"/>
            <p:cNvSpPr/>
            <p:nvPr/>
          </p:nvSpPr>
          <p:spPr>
            <a:xfrm>
              <a:off x="713175" y="1233150"/>
              <a:ext cx="7717500" cy="2677200"/>
            </a:xfrm>
            <a:prstGeom prst="roundRect">
              <a:avLst>
                <a:gd fmla="val 5555" name="adj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1" name="Google Shape;381;p40"/>
            <p:cNvCxnSpPr/>
            <p:nvPr/>
          </p:nvCxnSpPr>
          <p:spPr>
            <a:xfrm>
              <a:off x="726552" y="1709899"/>
              <a:ext cx="7702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2" name="Google Shape;382;p40"/>
          <p:cNvSpPr txBox="1"/>
          <p:nvPr>
            <p:ph idx="1" type="subTitle"/>
          </p:nvPr>
        </p:nvSpPr>
        <p:spPr>
          <a:xfrm>
            <a:off x="1279875" y="1934250"/>
            <a:ext cx="6584100" cy="17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Sea G = (V, E) </a:t>
            </a:r>
            <a:r>
              <a:rPr lang="en" sz="1200"/>
              <a:t>con n = |V | v ́ertices y m = |E| aristas.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Para un grafo simple (sin bucles) y que el grafo es no dirigido, su densidad ∆ :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Si el grafo es dirigido, su densidad</a:t>
            </a:r>
            <a:r>
              <a:rPr lang="en" sz="1200"/>
              <a:t> ∆</a:t>
            </a:r>
            <a:r>
              <a:rPr lang="en" sz="1200"/>
              <a:t>:</a:t>
            </a:r>
            <a:endParaRPr sz="12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383" name="Google Shape;383;p40"/>
          <p:cNvGrpSpPr/>
          <p:nvPr/>
        </p:nvGrpSpPr>
        <p:grpSpPr>
          <a:xfrm>
            <a:off x="8007675" y="1277628"/>
            <a:ext cx="327600" cy="327600"/>
            <a:chOff x="9379775" y="1529850"/>
            <a:chExt cx="327600" cy="327600"/>
          </a:xfrm>
        </p:grpSpPr>
        <p:sp>
          <p:nvSpPr>
            <p:cNvPr id="384" name="Google Shape;384;p40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386" name="Google Shape;386;p40"/>
          <p:cNvGrpSpPr/>
          <p:nvPr/>
        </p:nvGrpSpPr>
        <p:grpSpPr>
          <a:xfrm>
            <a:off x="786375" y="1277628"/>
            <a:ext cx="327600" cy="327600"/>
            <a:chOff x="5471550" y="4685975"/>
            <a:chExt cx="327600" cy="327600"/>
          </a:xfrm>
        </p:grpSpPr>
        <p:sp>
          <p:nvSpPr>
            <p:cNvPr id="387" name="Google Shape;387;p40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9" name="Google Shape;3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100" y="2437775"/>
            <a:ext cx="1769025" cy="5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610" y="3246400"/>
            <a:ext cx="1114000" cy="5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125" y="457875"/>
            <a:ext cx="3187926" cy="23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550" y="457875"/>
            <a:ext cx="4041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125" y="3041625"/>
            <a:ext cx="4220800" cy="17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/>
          <p:nvPr>
            <p:ph type="title"/>
          </p:nvPr>
        </p:nvSpPr>
        <p:spPr>
          <a:xfrm>
            <a:off x="1691825" y="2554225"/>
            <a:ext cx="3986700" cy="6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04</a:t>
            </a:r>
            <a:endParaRPr sz="6000"/>
          </a:p>
        </p:txBody>
      </p:sp>
      <p:sp>
        <p:nvSpPr>
          <p:cNvPr id="403" name="Google Shape;403;p42"/>
          <p:cNvSpPr txBox="1"/>
          <p:nvPr>
            <p:ph idx="2" type="title"/>
          </p:nvPr>
        </p:nvSpPr>
        <p:spPr>
          <a:xfrm>
            <a:off x="2896900" y="1626175"/>
            <a:ext cx="5212500" cy="24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Demostración</a:t>
            </a:r>
            <a:r>
              <a:rPr lang="en"/>
              <a:t> Generalizada del Problema NP-Completo</a:t>
            </a:r>
            <a:endParaRPr/>
          </a:p>
        </p:txBody>
      </p:sp>
      <p:grpSp>
        <p:nvGrpSpPr>
          <p:cNvPr id="404" name="Google Shape;404;p42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405" name="Google Shape;405;p42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407" name="Google Shape;407;p42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408" name="Google Shape;408;p42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42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825" y="1078650"/>
            <a:ext cx="3897375" cy="278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43"/>
          <p:cNvGrpSpPr/>
          <p:nvPr/>
        </p:nvGrpSpPr>
        <p:grpSpPr>
          <a:xfrm>
            <a:off x="782298" y="936062"/>
            <a:ext cx="3365767" cy="3271524"/>
            <a:chOff x="3363900" y="3080350"/>
            <a:chExt cx="2416200" cy="1339800"/>
          </a:xfrm>
        </p:grpSpPr>
        <p:sp>
          <p:nvSpPr>
            <p:cNvPr id="417" name="Google Shape;417;p43"/>
            <p:cNvSpPr/>
            <p:nvPr/>
          </p:nvSpPr>
          <p:spPr>
            <a:xfrm>
              <a:off x="3363900" y="3080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8" name="Google Shape;418;p43"/>
            <p:cNvCxnSpPr/>
            <p:nvPr/>
          </p:nvCxnSpPr>
          <p:spPr>
            <a:xfrm>
              <a:off x="3369760" y="3286948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9" name="Google Shape;419;p43"/>
          <p:cNvSpPr txBox="1"/>
          <p:nvPr>
            <p:ph idx="4294967295" type="ctrTitle"/>
          </p:nvPr>
        </p:nvSpPr>
        <p:spPr>
          <a:xfrm>
            <a:off x="931280" y="974500"/>
            <a:ext cx="24012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Problema del clique</a:t>
            </a:r>
            <a:endParaRPr sz="2100"/>
          </a:p>
        </p:txBody>
      </p:sp>
      <p:sp>
        <p:nvSpPr>
          <p:cNvPr id="420" name="Google Shape;420;p43"/>
          <p:cNvSpPr txBox="1"/>
          <p:nvPr>
            <p:ph idx="4294967295" type="subTitle"/>
          </p:nvPr>
        </p:nvSpPr>
        <p:spPr>
          <a:xfrm>
            <a:off x="782400" y="1497725"/>
            <a:ext cx="3365700" cy="28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Problema NP-completo según la Teoría de la complejidad computacional.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El problema de clique es un problema de decisión para determinar cuándo un grafo contiene un clique de al menos un tamaño k. Una vez que tenemos k o más vértices que forman un clique, es trivial verificar que lo son, por eso es un problema NP. </a:t>
            </a:r>
            <a:endParaRPr sz="1300"/>
          </a:p>
        </p:txBody>
      </p:sp>
      <p:sp>
        <p:nvSpPr>
          <p:cNvPr id="421" name="Google Shape;421;p43"/>
          <p:cNvSpPr/>
          <p:nvPr/>
        </p:nvSpPr>
        <p:spPr>
          <a:xfrm>
            <a:off x="3705113" y="1104832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44"/>
          <p:cNvGrpSpPr/>
          <p:nvPr/>
        </p:nvGrpSpPr>
        <p:grpSpPr>
          <a:xfrm>
            <a:off x="714025" y="1340013"/>
            <a:ext cx="7716900" cy="2217067"/>
            <a:chOff x="714025" y="1966638"/>
            <a:chExt cx="7716900" cy="1176600"/>
          </a:xfrm>
        </p:grpSpPr>
        <p:sp>
          <p:nvSpPr>
            <p:cNvPr id="427" name="Google Shape;427;p44"/>
            <p:cNvSpPr/>
            <p:nvPr/>
          </p:nvSpPr>
          <p:spPr>
            <a:xfrm>
              <a:off x="714025" y="1966638"/>
              <a:ext cx="7716900" cy="1176600"/>
            </a:xfrm>
            <a:prstGeom prst="roundRect">
              <a:avLst>
                <a:gd fmla="val 9091" name="adj"/>
              </a:avLst>
            </a:prstGeom>
            <a:solidFill>
              <a:schemeClr val="accent1"/>
            </a:solidFill>
            <a:ln cap="flat" cmpd="sng" w="19050">
              <a:solidFill>
                <a:srgbClr val="1B21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8" name="Google Shape;428;p44"/>
            <p:cNvCxnSpPr/>
            <p:nvPr/>
          </p:nvCxnSpPr>
          <p:spPr>
            <a:xfrm>
              <a:off x="727887" y="2181575"/>
              <a:ext cx="770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9" name="Google Shape;429;p44"/>
          <p:cNvSpPr/>
          <p:nvPr/>
        </p:nvSpPr>
        <p:spPr>
          <a:xfrm>
            <a:off x="8013663" y="2000259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4"/>
          <p:cNvSpPr txBox="1"/>
          <p:nvPr>
            <p:ph idx="2" type="title"/>
          </p:nvPr>
        </p:nvSpPr>
        <p:spPr>
          <a:xfrm>
            <a:off x="1005050" y="1832750"/>
            <a:ext cx="6956400" cy="16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Dado el grafo G = (V, E) y dos enteros a y b. Sea a un conjunto de varios </a:t>
            </a:r>
            <a:r>
              <a:rPr lang="en" sz="2400"/>
              <a:t>vértices</a:t>
            </a:r>
            <a:r>
              <a:rPr lang="en" sz="2400"/>
              <a:t> de G tales que hay al menos b aristas entre ellos se conoce como subgrafo denso del grafo G.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5"/>
          <p:cNvGrpSpPr/>
          <p:nvPr/>
        </p:nvGrpSpPr>
        <p:grpSpPr>
          <a:xfrm>
            <a:off x="713228" y="1478026"/>
            <a:ext cx="3011386" cy="2788526"/>
            <a:chOff x="713225" y="1684350"/>
            <a:chExt cx="2419950" cy="1339800"/>
          </a:xfrm>
        </p:grpSpPr>
        <p:sp>
          <p:nvSpPr>
            <p:cNvPr id="436" name="Google Shape;436;p45"/>
            <p:cNvSpPr/>
            <p:nvPr/>
          </p:nvSpPr>
          <p:spPr>
            <a:xfrm>
              <a:off x="713225" y="1684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7" name="Google Shape;437;p45"/>
            <p:cNvCxnSpPr/>
            <p:nvPr/>
          </p:nvCxnSpPr>
          <p:spPr>
            <a:xfrm>
              <a:off x="728675" y="2018509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38" name="Google Shape;438;p45"/>
          <p:cNvCxnSpPr>
            <a:stCxn id="436" idx="3"/>
            <a:endCxn id="439" idx="1"/>
          </p:cNvCxnSpPr>
          <p:nvPr/>
        </p:nvCxnSpPr>
        <p:spPr>
          <a:xfrm>
            <a:off x="3719947" y="2872289"/>
            <a:ext cx="16995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0" name="Google Shape;440;p45"/>
          <p:cNvGrpSpPr/>
          <p:nvPr/>
        </p:nvGrpSpPr>
        <p:grpSpPr>
          <a:xfrm>
            <a:off x="5419514" y="1478027"/>
            <a:ext cx="3011310" cy="2788526"/>
            <a:chOff x="3363900" y="3080350"/>
            <a:chExt cx="2416200" cy="1339800"/>
          </a:xfrm>
        </p:grpSpPr>
        <p:sp>
          <p:nvSpPr>
            <p:cNvPr id="439" name="Google Shape;439;p45"/>
            <p:cNvSpPr/>
            <p:nvPr/>
          </p:nvSpPr>
          <p:spPr>
            <a:xfrm>
              <a:off x="3363900" y="3080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1" name="Google Shape;441;p45"/>
            <p:cNvCxnSpPr/>
            <p:nvPr/>
          </p:nvCxnSpPr>
          <p:spPr>
            <a:xfrm>
              <a:off x="3369747" y="3426741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2" name="Google Shape;442;p45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</a:t>
            </a:r>
            <a:endParaRPr/>
          </a:p>
        </p:txBody>
      </p:sp>
      <p:sp>
        <p:nvSpPr>
          <p:cNvPr id="443" name="Google Shape;443;p45"/>
          <p:cNvSpPr txBox="1"/>
          <p:nvPr>
            <p:ph idx="4294967295" type="ctrTitle"/>
          </p:nvPr>
        </p:nvSpPr>
        <p:spPr>
          <a:xfrm>
            <a:off x="884225" y="1558125"/>
            <a:ext cx="2416200" cy="5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Conversion de entrada:</a:t>
            </a:r>
            <a:endParaRPr sz="2100"/>
          </a:p>
        </p:txBody>
      </p:sp>
      <p:sp>
        <p:nvSpPr>
          <p:cNvPr id="444" name="Google Shape;444;p45"/>
          <p:cNvSpPr txBox="1"/>
          <p:nvPr>
            <p:ph idx="4294967295" type="subTitle"/>
          </p:nvPr>
        </p:nvSpPr>
        <p:spPr>
          <a:xfrm>
            <a:off x="713225" y="2363425"/>
            <a:ext cx="2952300" cy="18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Convertir la entrada de Clique a la entrada del Subgrafo denso.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/>
              <a:t>Clique Input:</a:t>
            </a:r>
            <a:r>
              <a:rPr lang="en" sz="1200"/>
              <a:t> un </a:t>
            </a:r>
            <a:r>
              <a:rPr lang="en" sz="1200"/>
              <a:t>gráfico</a:t>
            </a:r>
            <a:r>
              <a:rPr lang="en" sz="1200"/>
              <a:t> no dirigido G(V, E) y un entero k.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u="sng"/>
              <a:t>Dense-Subgraph Input:</a:t>
            </a:r>
            <a:r>
              <a:rPr lang="en" sz="1200"/>
              <a:t> un </a:t>
            </a:r>
            <a:r>
              <a:rPr lang="en" sz="1200"/>
              <a:t>gráfico</a:t>
            </a:r>
            <a:r>
              <a:rPr lang="en" sz="1200"/>
              <a:t> no dirigido G′(V, E) y dos enteros a y b.</a:t>
            </a:r>
            <a:endParaRPr sz="1300"/>
          </a:p>
        </p:txBody>
      </p:sp>
      <p:sp>
        <p:nvSpPr>
          <p:cNvPr id="445" name="Google Shape;445;p45"/>
          <p:cNvSpPr/>
          <p:nvPr/>
        </p:nvSpPr>
        <p:spPr>
          <a:xfrm>
            <a:off x="3360113" y="1803994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>
            <p:ph idx="4294967295" type="ctrTitle"/>
          </p:nvPr>
        </p:nvSpPr>
        <p:spPr>
          <a:xfrm>
            <a:off x="5774125" y="1483725"/>
            <a:ext cx="21186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Conversión</a:t>
            </a:r>
            <a:r>
              <a:rPr lang="en" sz="2100"/>
              <a:t> de salida:</a:t>
            </a:r>
            <a:endParaRPr sz="2100"/>
          </a:p>
        </p:txBody>
      </p:sp>
      <p:sp>
        <p:nvSpPr>
          <p:cNvPr id="447" name="Google Shape;447;p45"/>
          <p:cNvSpPr txBox="1"/>
          <p:nvPr>
            <p:ph idx="4294967295" type="subTitle"/>
          </p:nvPr>
        </p:nvSpPr>
        <p:spPr>
          <a:xfrm>
            <a:off x="5419475" y="2433800"/>
            <a:ext cx="3011400" cy="16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Solución</a:t>
            </a:r>
            <a:r>
              <a:rPr lang="en" sz="1200"/>
              <a:t> del problema Clique. La </a:t>
            </a:r>
            <a:r>
              <a:rPr lang="en" sz="1200"/>
              <a:t>solución</a:t>
            </a:r>
            <a:r>
              <a:rPr lang="en" sz="1200"/>
              <a:t> del </a:t>
            </a:r>
            <a:r>
              <a:rPr lang="en" sz="1200"/>
              <a:t>gráfico</a:t>
            </a:r>
            <a:r>
              <a:rPr lang="en" sz="1200"/>
              <a:t> denso </a:t>
            </a:r>
            <a:r>
              <a:rPr lang="en" sz="1200"/>
              <a:t>dará como</a:t>
            </a:r>
            <a:r>
              <a:rPr lang="en" sz="1200"/>
              <a:t> resultado un conjunto a que </a:t>
            </a:r>
            <a:r>
              <a:rPr lang="en" sz="1200"/>
              <a:t>sería</a:t>
            </a:r>
            <a:r>
              <a:rPr lang="en" sz="1200"/>
              <a:t> un Clique de </a:t>
            </a:r>
            <a:r>
              <a:rPr lang="en" sz="1200"/>
              <a:t>tamaño</a:t>
            </a:r>
            <a:r>
              <a:rPr lang="en" sz="1200"/>
              <a:t> k como k = a. Por lo tanto, Clique puede utilizar la salida directa de Dense Graph. Dado que no se requiere </a:t>
            </a:r>
            <a:r>
              <a:rPr lang="en" sz="1200"/>
              <a:t>conversión</a:t>
            </a:r>
            <a:r>
              <a:rPr lang="en" sz="1200"/>
              <a:t>, nuevamente es de naturaleza polinomial.</a:t>
            </a:r>
            <a:endParaRPr sz="1200"/>
          </a:p>
        </p:txBody>
      </p:sp>
      <p:sp>
        <p:nvSpPr>
          <p:cNvPr id="448" name="Google Shape;448;p45"/>
          <p:cNvSpPr/>
          <p:nvPr/>
        </p:nvSpPr>
        <p:spPr>
          <a:xfrm>
            <a:off x="7892813" y="1614044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45"/>
          <p:cNvGrpSpPr/>
          <p:nvPr/>
        </p:nvGrpSpPr>
        <p:grpSpPr>
          <a:xfrm>
            <a:off x="8430775" y="637525"/>
            <a:ext cx="327600" cy="327600"/>
            <a:chOff x="9379775" y="1529850"/>
            <a:chExt cx="327600" cy="327600"/>
          </a:xfrm>
        </p:grpSpPr>
        <p:sp>
          <p:nvSpPr>
            <p:cNvPr id="450" name="Google Shape;450;p45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6"/>
          <p:cNvGrpSpPr/>
          <p:nvPr/>
        </p:nvGrpSpPr>
        <p:grpSpPr>
          <a:xfrm>
            <a:off x="713228" y="1478026"/>
            <a:ext cx="3011386" cy="2788526"/>
            <a:chOff x="713225" y="1684350"/>
            <a:chExt cx="2419950" cy="1339800"/>
          </a:xfrm>
        </p:grpSpPr>
        <p:sp>
          <p:nvSpPr>
            <p:cNvPr id="457" name="Google Shape;457;p46"/>
            <p:cNvSpPr/>
            <p:nvPr/>
          </p:nvSpPr>
          <p:spPr>
            <a:xfrm>
              <a:off x="713225" y="1684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8" name="Google Shape;458;p46"/>
            <p:cNvCxnSpPr/>
            <p:nvPr/>
          </p:nvCxnSpPr>
          <p:spPr>
            <a:xfrm>
              <a:off x="728675" y="2018509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59" name="Google Shape;459;p46"/>
          <p:cNvCxnSpPr>
            <a:stCxn id="457" idx="3"/>
            <a:endCxn id="460" idx="1"/>
          </p:cNvCxnSpPr>
          <p:nvPr/>
        </p:nvCxnSpPr>
        <p:spPr>
          <a:xfrm>
            <a:off x="3719947" y="2872289"/>
            <a:ext cx="16995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1" name="Google Shape;461;p46"/>
          <p:cNvGrpSpPr/>
          <p:nvPr/>
        </p:nvGrpSpPr>
        <p:grpSpPr>
          <a:xfrm>
            <a:off x="5419514" y="1478027"/>
            <a:ext cx="3011310" cy="2788526"/>
            <a:chOff x="3363900" y="3080350"/>
            <a:chExt cx="2416200" cy="1339800"/>
          </a:xfrm>
        </p:grpSpPr>
        <p:sp>
          <p:nvSpPr>
            <p:cNvPr id="460" name="Google Shape;460;p46"/>
            <p:cNvSpPr/>
            <p:nvPr/>
          </p:nvSpPr>
          <p:spPr>
            <a:xfrm>
              <a:off x="3363900" y="3080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2" name="Google Shape;462;p46"/>
            <p:cNvCxnSpPr/>
            <p:nvPr/>
          </p:nvCxnSpPr>
          <p:spPr>
            <a:xfrm>
              <a:off x="3369747" y="3426741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3" name="Google Shape;463;p46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</a:t>
            </a:r>
            <a:endParaRPr/>
          </a:p>
        </p:txBody>
      </p:sp>
      <p:sp>
        <p:nvSpPr>
          <p:cNvPr id="464" name="Google Shape;464;p46"/>
          <p:cNvSpPr txBox="1"/>
          <p:nvPr>
            <p:ph idx="4294967295" type="ctrTitle"/>
          </p:nvPr>
        </p:nvSpPr>
        <p:spPr>
          <a:xfrm>
            <a:off x="884225" y="1558125"/>
            <a:ext cx="2416200" cy="5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Correccion</a:t>
            </a:r>
            <a:endParaRPr sz="2100"/>
          </a:p>
        </p:txBody>
      </p:sp>
      <p:sp>
        <p:nvSpPr>
          <p:cNvPr id="465" name="Google Shape;465;p46"/>
          <p:cNvSpPr/>
          <p:nvPr/>
        </p:nvSpPr>
        <p:spPr>
          <a:xfrm>
            <a:off x="3360113" y="1803994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6"/>
          <p:cNvSpPr txBox="1"/>
          <p:nvPr>
            <p:ph idx="4294967295" type="ctrTitle"/>
          </p:nvPr>
        </p:nvSpPr>
        <p:spPr>
          <a:xfrm>
            <a:off x="5774125" y="1483725"/>
            <a:ext cx="21186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Conclusion:</a:t>
            </a:r>
            <a:endParaRPr sz="2100"/>
          </a:p>
        </p:txBody>
      </p:sp>
      <p:sp>
        <p:nvSpPr>
          <p:cNvPr id="467" name="Google Shape;467;p46"/>
          <p:cNvSpPr txBox="1"/>
          <p:nvPr>
            <p:ph idx="4294967295" type="subTitle"/>
          </p:nvPr>
        </p:nvSpPr>
        <p:spPr>
          <a:xfrm>
            <a:off x="5419475" y="2433800"/>
            <a:ext cx="3011400" cy="16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Por lo tanto, podemos concluir que Dense-Subgraph es NP-Completo.</a:t>
            </a:r>
            <a:endParaRPr sz="1200"/>
          </a:p>
        </p:txBody>
      </p:sp>
      <p:sp>
        <p:nvSpPr>
          <p:cNvPr id="468" name="Google Shape;468;p46"/>
          <p:cNvSpPr/>
          <p:nvPr/>
        </p:nvSpPr>
        <p:spPr>
          <a:xfrm>
            <a:off x="7892813" y="1614044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8430775" y="637525"/>
            <a:ext cx="327600" cy="327600"/>
            <a:chOff x="9379775" y="1529850"/>
            <a:chExt cx="327600" cy="327600"/>
          </a:xfrm>
        </p:grpSpPr>
        <p:sp>
          <p:nvSpPr>
            <p:cNvPr id="470" name="Google Shape;470;p46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pic>
        <p:nvPicPr>
          <p:cNvPr id="472" name="Google Shape;4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919" y="2371976"/>
            <a:ext cx="2416200" cy="1640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"/>
          <p:cNvSpPr txBox="1"/>
          <p:nvPr>
            <p:ph type="title"/>
          </p:nvPr>
        </p:nvSpPr>
        <p:spPr>
          <a:xfrm>
            <a:off x="1691825" y="2554225"/>
            <a:ext cx="3986700" cy="6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05</a:t>
            </a:r>
            <a:endParaRPr sz="6000"/>
          </a:p>
        </p:txBody>
      </p:sp>
      <p:sp>
        <p:nvSpPr>
          <p:cNvPr id="478" name="Google Shape;478;p47"/>
          <p:cNvSpPr txBox="1"/>
          <p:nvPr>
            <p:ph idx="2" type="title"/>
          </p:nvPr>
        </p:nvSpPr>
        <p:spPr>
          <a:xfrm>
            <a:off x="2896900" y="1626175"/>
            <a:ext cx="5212500" cy="24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Demostración Formal del Problema NP-Completo</a:t>
            </a:r>
            <a:endParaRPr/>
          </a:p>
        </p:txBody>
      </p:sp>
      <p:grpSp>
        <p:nvGrpSpPr>
          <p:cNvPr id="479" name="Google Shape;479;p47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480" name="Google Shape;480;p47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482" name="Google Shape;482;p47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483" name="Google Shape;483;p47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47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1741100" y="1797225"/>
            <a:ext cx="3986700" cy="6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01</a:t>
            </a:r>
            <a:endParaRPr sz="6000"/>
          </a:p>
        </p:txBody>
      </p:sp>
      <p:sp>
        <p:nvSpPr>
          <p:cNvPr id="255" name="Google Shape;255;p30"/>
          <p:cNvSpPr txBox="1"/>
          <p:nvPr>
            <p:ph idx="2" type="title"/>
          </p:nvPr>
        </p:nvSpPr>
        <p:spPr>
          <a:xfrm>
            <a:off x="2739250" y="1675438"/>
            <a:ext cx="52125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Conceptos </a:t>
            </a:r>
            <a:r>
              <a:rPr lang="en"/>
              <a:t>Básicos</a:t>
            </a:r>
            <a:endParaRPr/>
          </a:p>
        </p:txBody>
      </p:sp>
      <p:grpSp>
        <p:nvGrpSpPr>
          <p:cNvPr id="256" name="Google Shape;256;p30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257" name="Google Shape;257;p30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259" name="Google Shape;259;p30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260" name="Google Shape;260;p30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30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875" y="2689975"/>
            <a:ext cx="3927600" cy="151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48"/>
          <p:cNvGrpSpPr/>
          <p:nvPr/>
        </p:nvGrpSpPr>
        <p:grpSpPr>
          <a:xfrm>
            <a:off x="391125" y="936047"/>
            <a:ext cx="4075405" cy="3271524"/>
            <a:chOff x="3363900" y="3080350"/>
            <a:chExt cx="2416200" cy="1339800"/>
          </a:xfrm>
        </p:grpSpPr>
        <p:sp>
          <p:nvSpPr>
            <p:cNvPr id="491" name="Google Shape;491;p48"/>
            <p:cNvSpPr/>
            <p:nvPr/>
          </p:nvSpPr>
          <p:spPr>
            <a:xfrm>
              <a:off x="3363900" y="3080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2" name="Google Shape;492;p48"/>
            <p:cNvCxnSpPr/>
            <p:nvPr/>
          </p:nvCxnSpPr>
          <p:spPr>
            <a:xfrm>
              <a:off x="3369760" y="3343443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3" name="Google Shape;493;p48"/>
          <p:cNvSpPr txBox="1"/>
          <p:nvPr>
            <p:ph idx="4294967295" type="ctrTitle"/>
          </p:nvPr>
        </p:nvSpPr>
        <p:spPr>
          <a:xfrm>
            <a:off x="540163" y="974500"/>
            <a:ext cx="31383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Método</a:t>
            </a:r>
            <a:r>
              <a:rPr lang="en" sz="2100"/>
              <a:t> del Bloque </a:t>
            </a:r>
            <a:r>
              <a:rPr lang="en" sz="2100"/>
              <a:t>Estocástico</a:t>
            </a:r>
            <a:endParaRPr sz="2100"/>
          </a:p>
        </p:txBody>
      </p:sp>
      <p:sp>
        <p:nvSpPr>
          <p:cNvPr id="494" name="Google Shape;494;p48"/>
          <p:cNvSpPr txBox="1"/>
          <p:nvPr>
            <p:ph idx="4294967295" type="subTitle"/>
          </p:nvPr>
        </p:nvSpPr>
        <p:spPr>
          <a:xfrm>
            <a:off x="391288" y="1497725"/>
            <a:ext cx="4075500" cy="28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Podemos pensar que los vértices de una red pertenecen a clases y que la propensión a establecer </a:t>
            </a:r>
            <a:r>
              <a:rPr lang="en" sz="1200"/>
              <a:t>vínculos</a:t>
            </a:r>
            <a:r>
              <a:rPr lang="en" sz="1200"/>
              <a:t> entre pares de vértices depende de la pertenencia de clase de los dos vértices.Los enlaces se producen debido a la equivalencia estructural (structural equivalence), es decir, la similitud de los roles sociales.El vértice i Є V del grafo G = (V,E) pertenece a una sola clase de una partición P = (Ci...., Co) de V con Q comunidades.  El modelo de bloques se puede escribir como: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5" name="Google Shape;495;p48"/>
          <p:cNvSpPr/>
          <p:nvPr/>
        </p:nvSpPr>
        <p:spPr>
          <a:xfrm>
            <a:off x="3934750" y="1189294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100" y="3571550"/>
            <a:ext cx="2393882" cy="5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8"/>
          <p:cNvPicPr preferRelativeResize="0"/>
          <p:nvPr/>
        </p:nvPicPr>
        <p:blipFill rotWithShape="1">
          <a:blip r:embed="rId4">
            <a:alphaModFix/>
          </a:blip>
          <a:srcRect b="38112" l="3946" r="63438" t="5799"/>
          <a:stretch/>
        </p:blipFill>
        <p:spPr>
          <a:xfrm>
            <a:off x="5604325" y="842150"/>
            <a:ext cx="2742260" cy="20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8"/>
          <p:cNvPicPr preferRelativeResize="0"/>
          <p:nvPr/>
        </p:nvPicPr>
        <p:blipFill rotWithShape="1">
          <a:blip r:embed="rId4">
            <a:alphaModFix/>
          </a:blip>
          <a:srcRect b="58995" l="39421" r="30150" t="5798"/>
          <a:stretch/>
        </p:blipFill>
        <p:spPr>
          <a:xfrm>
            <a:off x="4616550" y="2936325"/>
            <a:ext cx="2001251" cy="118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8"/>
          <p:cNvPicPr preferRelativeResize="0"/>
          <p:nvPr/>
        </p:nvPicPr>
        <p:blipFill rotWithShape="1">
          <a:blip r:embed="rId4">
            <a:alphaModFix/>
          </a:blip>
          <a:srcRect b="20330" l="42016" r="15361" t="39458"/>
          <a:stretch/>
        </p:blipFill>
        <p:spPr>
          <a:xfrm>
            <a:off x="6617800" y="2984212"/>
            <a:ext cx="2256450" cy="10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9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505" name="Google Shape;505;p49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507" name="Google Shape;507;p49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508" name="Google Shape;508;p49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49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9"/>
          <p:cNvSpPr txBox="1"/>
          <p:nvPr/>
        </p:nvSpPr>
        <p:spPr>
          <a:xfrm>
            <a:off x="1625825" y="1803175"/>
            <a:ext cx="6000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Tenemos un grafo aleatorio G = (V,E), con [V]= n, con la siguiente estructura: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Un subconjunto Q ⊂ V, con |Q|=k, de los nodos forma una comunidad fuertemente conexa, las aristas se dan con probabilidad 1-δ(δ ∈ [0,½]).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 resto de las aristas se darán con probabilidad 1/2.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Stochastic Block Models (k,n-k), con matriz de conectividad: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El interés está en identificar el subconjunto de los nodos que forman la componente fuertemente conexa.</a:t>
            </a:r>
            <a:endParaRPr sz="1200"/>
          </a:p>
        </p:txBody>
      </p:sp>
      <p:pic>
        <p:nvPicPr>
          <p:cNvPr id="512" name="Google Shape;5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150" y="2990175"/>
            <a:ext cx="1091675" cy="5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50"/>
          <p:cNvGrpSpPr/>
          <p:nvPr/>
        </p:nvGrpSpPr>
        <p:grpSpPr>
          <a:xfrm>
            <a:off x="713200" y="1345343"/>
            <a:ext cx="7717500" cy="2384385"/>
            <a:chOff x="713200" y="944850"/>
            <a:chExt cx="7717500" cy="3253800"/>
          </a:xfrm>
        </p:grpSpPr>
        <p:sp>
          <p:nvSpPr>
            <p:cNvPr id="518" name="Google Shape;518;p50"/>
            <p:cNvSpPr/>
            <p:nvPr/>
          </p:nvSpPr>
          <p:spPr>
            <a:xfrm>
              <a:off x="713200" y="944850"/>
              <a:ext cx="7717500" cy="3253800"/>
            </a:xfrm>
            <a:prstGeom prst="roundRect">
              <a:avLst>
                <a:gd fmla="val 5555" name="adj"/>
              </a:avLst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9" name="Google Shape;519;p50"/>
            <p:cNvCxnSpPr/>
            <p:nvPr/>
          </p:nvCxnSpPr>
          <p:spPr>
            <a:xfrm>
              <a:off x="726577" y="1422645"/>
              <a:ext cx="7702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0" name="Google Shape;520;p50"/>
          <p:cNvSpPr txBox="1"/>
          <p:nvPr>
            <p:ph type="title"/>
          </p:nvPr>
        </p:nvSpPr>
        <p:spPr>
          <a:xfrm>
            <a:off x="1534325" y="1754350"/>
            <a:ext cx="62259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PROBLEMA</a:t>
            </a:r>
            <a:endParaRPr sz="3400"/>
          </a:p>
        </p:txBody>
      </p:sp>
      <p:sp>
        <p:nvSpPr>
          <p:cNvPr id="521" name="Google Shape;521;p50"/>
          <p:cNvSpPr txBox="1"/>
          <p:nvPr>
            <p:ph idx="1" type="subTitle"/>
          </p:nvPr>
        </p:nvSpPr>
        <p:spPr>
          <a:xfrm>
            <a:off x="1411925" y="2076775"/>
            <a:ext cx="6470700" cy="15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(k,f(k))-DSP es NP-completo donde k es el </a:t>
            </a:r>
            <a:r>
              <a:rPr lang="en" sz="1200"/>
              <a:t>número</a:t>
            </a:r>
            <a:r>
              <a:rPr lang="en" sz="1200"/>
              <a:t> de </a:t>
            </a:r>
            <a:r>
              <a:rPr lang="en" sz="1200"/>
              <a:t>vértices y f(k) el número de  aristas. Consideramos el problema del Clique, que pregunta si existe un gráfico completo de n-vértices (n-clique) en un gráfico de 2n vértices dado G = (V; E). Se puede demostrar fácilmente que este problema de clique sigue siendo NP-completo por reducción del problema general de k-clique de la siguiente manera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51"/>
          <p:cNvGrpSpPr/>
          <p:nvPr/>
        </p:nvGrpSpPr>
        <p:grpSpPr>
          <a:xfrm>
            <a:off x="713175" y="1233150"/>
            <a:ext cx="7717500" cy="2677200"/>
            <a:chOff x="713175" y="1233150"/>
            <a:chExt cx="7717500" cy="2677200"/>
          </a:xfrm>
        </p:grpSpPr>
        <p:sp>
          <p:nvSpPr>
            <p:cNvPr id="527" name="Google Shape;527;p51"/>
            <p:cNvSpPr/>
            <p:nvPr/>
          </p:nvSpPr>
          <p:spPr>
            <a:xfrm>
              <a:off x="713175" y="1233150"/>
              <a:ext cx="7717500" cy="2677200"/>
            </a:xfrm>
            <a:prstGeom prst="roundRect">
              <a:avLst>
                <a:gd fmla="val 5555" name="adj"/>
              </a:avLst>
            </a:pr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8" name="Google Shape;528;p51"/>
            <p:cNvCxnSpPr/>
            <p:nvPr/>
          </p:nvCxnSpPr>
          <p:spPr>
            <a:xfrm>
              <a:off x="726552" y="1709899"/>
              <a:ext cx="7702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9" name="Google Shape;529;p51"/>
          <p:cNvSpPr txBox="1"/>
          <p:nvPr>
            <p:ph idx="1" type="subTitle"/>
          </p:nvPr>
        </p:nvSpPr>
        <p:spPr>
          <a:xfrm>
            <a:off x="1279875" y="2367800"/>
            <a:ext cx="6584100" cy="17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Para un gráfico de entrada I de n-vértices, agregamos un grafo completo de (n−k)-vértices K, conexión bipartita completa entre I y K, y k vértices aislados.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Sea f(k)=nm(2n − 1) + n(n − 1)/2, donde m es un polinomio en n y determinado luego. Construya un gráfico H = (V’, E’ ) compuesto por una copia G =(V; E) y m grafos completos, cada uno de los cuales tiene 2n vértices. H tiene |V’|=2n(m + 1) vértices y |E’|=|E| + nm(2n − 1) aristas en total. Luego establece k = 2nm + n. Esta construcción de H se puede hacer en tiempo polinomial obviamente.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530" name="Google Shape;530;p51"/>
          <p:cNvGrpSpPr/>
          <p:nvPr/>
        </p:nvGrpSpPr>
        <p:grpSpPr>
          <a:xfrm>
            <a:off x="8007675" y="1277628"/>
            <a:ext cx="327600" cy="327600"/>
            <a:chOff x="9379775" y="1529850"/>
            <a:chExt cx="327600" cy="327600"/>
          </a:xfrm>
        </p:grpSpPr>
        <p:sp>
          <p:nvSpPr>
            <p:cNvPr id="531" name="Google Shape;531;p51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1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533" name="Google Shape;533;p51"/>
          <p:cNvGrpSpPr/>
          <p:nvPr/>
        </p:nvGrpSpPr>
        <p:grpSpPr>
          <a:xfrm>
            <a:off x="786375" y="1277628"/>
            <a:ext cx="327600" cy="327600"/>
            <a:chOff x="5471550" y="4685975"/>
            <a:chExt cx="327600" cy="327600"/>
          </a:xfrm>
        </p:grpSpPr>
        <p:sp>
          <p:nvSpPr>
            <p:cNvPr id="534" name="Google Shape;534;p51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51"/>
          <p:cNvSpPr txBox="1"/>
          <p:nvPr>
            <p:ph idx="4294967295" type="title"/>
          </p:nvPr>
        </p:nvSpPr>
        <p:spPr>
          <a:xfrm>
            <a:off x="1017975" y="1156125"/>
            <a:ext cx="7717500" cy="5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52"/>
          <p:cNvGrpSpPr/>
          <p:nvPr/>
        </p:nvGrpSpPr>
        <p:grpSpPr>
          <a:xfrm>
            <a:off x="713228" y="1478026"/>
            <a:ext cx="3011386" cy="2788526"/>
            <a:chOff x="713225" y="1684350"/>
            <a:chExt cx="2419950" cy="1339800"/>
          </a:xfrm>
        </p:grpSpPr>
        <p:sp>
          <p:nvSpPr>
            <p:cNvPr id="542" name="Google Shape;542;p52"/>
            <p:cNvSpPr/>
            <p:nvPr/>
          </p:nvSpPr>
          <p:spPr>
            <a:xfrm>
              <a:off x="713225" y="1684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cxnSp>
          <p:nvCxnSpPr>
            <p:cNvPr id="543" name="Google Shape;543;p52"/>
            <p:cNvCxnSpPr/>
            <p:nvPr/>
          </p:nvCxnSpPr>
          <p:spPr>
            <a:xfrm>
              <a:off x="728675" y="2018509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44" name="Google Shape;544;p52"/>
          <p:cNvCxnSpPr>
            <a:stCxn id="542" idx="3"/>
            <a:endCxn id="545" idx="1"/>
          </p:cNvCxnSpPr>
          <p:nvPr/>
        </p:nvCxnSpPr>
        <p:spPr>
          <a:xfrm>
            <a:off x="3719947" y="2872289"/>
            <a:ext cx="16995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6" name="Google Shape;546;p52"/>
          <p:cNvGrpSpPr/>
          <p:nvPr/>
        </p:nvGrpSpPr>
        <p:grpSpPr>
          <a:xfrm>
            <a:off x="5419514" y="1478027"/>
            <a:ext cx="3011310" cy="2788526"/>
            <a:chOff x="3363900" y="3080350"/>
            <a:chExt cx="2416200" cy="1339800"/>
          </a:xfrm>
        </p:grpSpPr>
        <p:sp>
          <p:nvSpPr>
            <p:cNvPr id="545" name="Google Shape;545;p52"/>
            <p:cNvSpPr/>
            <p:nvPr/>
          </p:nvSpPr>
          <p:spPr>
            <a:xfrm>
              <a:off x="3363900" y="3080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7" name="Google Shape;547;p52"/>
            <p:cNvCxnSpPr/>
            <p:nvPr/>
          </p:nvCxnSpPr>
          <p:spPr>
            <a:xfrm>
              <a:off x="3369747" y="3426741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8" name="Google Shape;548;p52"/>
          <p:cNvSpPr txBox="1"/>
          <p:nvPr>
            <p:ph idx="4294967295" type="ctrTitle"/>
          </p:nvPr>
        </p:nvSpPr>
        <p:spPr>
          <a:xfrm>
            <a:off x="884225" y="1558125"/>
            <a:ext cx="2416200" cy="5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Lema</a:t>
            </a:r>
            <a:endParaRPr sz="2100"/>
          </a:p>
        </p:txBody>
      </p:sp>
      <p:sp>
        <p:nvSpPr>
          <p:cNvPr id="549" name="Google Shape;549;p52"/>
          <p:cNvSpPr/>
          <p:nvPr/>
        </p:nvSpPr>
        <p:spPr>
          <a:xfrm>
            <a:off x="3360113" y="1803994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2"/>
          <p:cNvSpPr txBox="1"/>
          <p:nvPr>
            <p:ph idx="4294967295" type="ctrTitle"/>
          </p:nvPr>
        </p:nvSpPr>
        <p:spPr>
          <a:xfrm>
            <a:off x="5774125" y="1483725"/>
            <a:ext cx="21186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Prueba</a:t>
            </a:r>
            <a:endParaRPr sz="2100"/>
          </a:p>
        </p:txBody>
      </p:sp>
      <p:sp>
        <p:nvSpPr>
          <p:cNvPr id="551" name="Google Shape;551;p52"/>
          <p:cNvSpPr txBox="1"/>
          <p:nvPr>
            <p:ph idx="4294967295" type="subTitle"/>
          </p:nvPr>
        </p:nvSpPr>
        <p:spPr>
          <a:xfrm>
            <a:off x="5419475" y="2433800"/>
            <a:ext cx="3011400" cy="16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Supongamos que tomamos 2nm-d vértices de I1,...,Im y n+d vértices de G.</a:t>
            </a:r>
            <a:endParaRPr sz="1200"/>
          </a:p>
        </p:txBody>
      </p:sp>
      <p:sp>
        <p:nvSpPr>
          <p:cNvPr id="552" name="Google Shape;552;p52"/>
          <p:cNvSpPr/>
          <p:nvPr/>
        </p:nvSpPr>
        <p:spPr>
          <a:xfrm>
            <a:off x="7892813" y="1614044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52"/>
          <p:cNvGrpSpPr/>
          <p:nvPr/>
        </p:nvGrpSpPr>
        <p:grpSpPr>
          <a:xfrm>
            <a:off x="8430775" y="637525"/>
            <a:ext cx="327600" cy="327600"/>
            <a:chOff x="9379775" y="1529850"/>
            <a:chExt cx="327600" cy="327600"/>
          </a:xfrm>
        </p:grpSpPr>
        <p:sp>
          <p:nvSpPr>
            <p:cNvPr id="554" name="Google Shape;554;p52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sp>
        <p:nvSpPr>
          <p:cNvPr id="556" name="Google Shape;556;p52"/>
          <p:cNvSpPr txBox="1"/>
          <p:nvPr>
            <p:ph idx="4294967295" type="subTitle"/>
          </p:nvPr>
        </p:nvSpPr>
        <p:spPr>
          <a:xfrm>
            <a:off x="758075" y="2581750"/>
            <a:ext cx="2921700" cy="16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Supongamos que hay m grafos completos I1,...,Im de 2n vértices y un grafo G de 2n vértices. Tome 2nm+n vértices entre esos 2nm + 2n. Entonces el número de aristas inducidas se vuelve máximo cuando tomamos todos los vértices de 2nm de I1,...,Im (y otros n de G).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53"/>
          <p:cNvGrpSpPr/>
          <p:nvPr/>
        </p:nvGrpSpPr>
        <p:grpSpPr>
          <a:xfrm>
            <a:off x="714025" y="1340013"/>
            <a:ext cx="7716900" cy="2217067"/>
            <a:chOff x="714025" y="1966638"/>
            <a:chExt cx="7716900" cy="1176600"/>
          </a:xfrm>
        </p:grpSpPr>
        <p:sp>
          <p:nvSpPr>
            <p:cNvPr id="562" name="Google Shape;562;p53"/>
            <p:cNvSpPr/>
            <p:nvPr/>
          </p:nvSpPr>
          <p:spPr>
            <a:xfrm>
              <a:off x="714025" y="1966638"/>
              <a:ext cx="7716900" cy="1176600"/>
            </a:xfrm>
            <a:prstGeom prst="roundRect">
              <a:avLst>
                <a:gd fmla="val 9091" name="adj"/>
              </a:avLst>
            </a:prstGeom>
            <a:solidFill>
              <a:schemeClr val="accent1"/>
            </a:solidFill>
            <a:ln cap="flat" cmpd="sng" w="19050">
              <a:solidFill>
                <a:srgbClr val="1B21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3" name="Google Shape;563;p53"/>
            <p:cNvCxnSpPr/>
            <p:nvPr/>
          </p:nvCxnSpPr>
          <p:spPr>
            <a:xfrm>
              <a:off x="727887" y="2181575"/>
              <a:ext cx="770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4" name="Google Shape;564;p53"/>
          <p:cNvSpPr/>
          <p:nvPr/>
        </p:nvSpPr>
        <p:spPr>
          <a:xfrm>
            <a:off x="8013663" y="2000259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225" y="2000248"/>
            <a:ext cx="3516400" cy="12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3"/>
          <p:cNvSpPr txBox="1"/>
          <p:nvPr>
            <p:ph idx="2" type="title"/>
          </p:nvPr>
        </p:nvSpPr>
        <p:spPr>
          <a:xfrm>
            <a:off x="4956275" y="1832750"/>
            <a:ext cx="3005100" cy="16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Este lema muestra que un subgrafo de k-vértices más denso de H consta de todas los Cliques de 2n-vértices de Im y un subgrafo de n-vértices de G’.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"/>
          <p:cNvSpPr txBox="1"/>
          <p:nvPr>
            <p:ph type="title"/>
          </p:nvPr>
        </p:nvSpPr>
        <p:spPr>
          <a:xfrm>
            <a:off x="1691825" y="2554225"/>
            <a:ext cx="3986700" cy="6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06</a:t>
            </a:r>
            <a:endParaRPr sz="6000"/>
          </a:p>
        </p:txBody>
      </p:sp>
      <p:sp>
        <p:nvSpPr>
          <p:cNvPr id="572" name="Google Shape;572;p54"/>
          <p:cNvSpPr txBox="1"/>
          <p:nvPr>
            <p:ph idx="2" type="title"/>
          </p:nvPr>
        </p:nvSpPr>
        <p:spPr>
          <a:xfrm>
            <a:off x="2887050" y="2222125"/>
            <a:ext cx="4227300" cy="12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 Aproximado</a:t>
            </a:r>
            <a:endParaRPr/>
          </a:p>
        </p:txBody>
      </p:sp>
      <p:grpSp>
        <p:nvGrpSpPr>
          <p:cNvPr id="573" name="Google Shape;573;p54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574" name="Google Shape;574;p54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4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576" name="Google Shape;576;p54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577" name="Google Shape;577;p54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4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Google Shape;579;p54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55"/>
          <p:cNvGrpSpPr/>
          <p:nvPr/>
        </p:nvGrpSpPr>
        <p:grpSpPr>
          <a:xfrm>
            <a:off x="8430775" y="637525"/>
            <a:ext cx="327600" cy="327600"/>
            <a:chOff x="9379775" y="1529850"/>
            <a:chExt cx="327600" cy="327600"/>
          </a:xfrm>
        </p:grpSpPr>
        <p:sp>
          <p:nvSpPr>
            <p:cNvPr id="585" name="Google Shape;585;p55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sp>
        <p:nvSpPr>
          <p:cNvPr id="587" name="Google Shape;587;p55"/>
          <p:cNvSpPr txBox="1"/>
          <p:nvPr>
            <p:ph type="title"/>
          </p:nvPr>
        </p:nvSpPr>
        <p:spPr>
          <a:xfrm>
            <a:off x="713225" y="683075"/>
            <a:ext cx="77175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y notación</a:t>
            </a:r>
            <a:endParaRPr/>
          </a:p>
        </p:txBody>
      </p:sp>
      <p:pic>
        <p:nvPicPr>
          <p:cNvPr id="588" name="Google Shape;5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325" y="1430951"/>
            <a:ext cx="6400575" cy="189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55"/>
          <p:cNvGrpSpPr/>
          <p:nvPr/>
        </p:nvGrpSpPr>
        <p:grpSpPr>
          <a:xfrm>
            <a:off x="713550" y="3428438"/>
            <a:ext cx="7716900" cy="1176600"/>
            <a:chOff x="714025" y="686263"/>
            <a:chExt cx="7716900" cy="1176600"/>
          </a:xfrm>
        </p:grpSpPr>
        <p:sp>
          <p:nvSpPr>
            <p:cNvPr id="590" name="Google Shape;590;p55"/>
            <p:cNvSpPr/>
            <p:nvPr/>
          </p:nvSpPr>
          <p:spPr>
            <a:xfrm>
              <a:off x="714025" y="686263"/>
              <a:ext cx="7716900" cy="1176600"/>
            </a:xfrm>
            <a:prstGeom prst="roundRect">
              <a:avLst>
                <a:gd fmla="val 9091" name="adj"/>
              </a:avLst>
            </a:prstGeom>
            <a:solidFill>
              <a:schemeClr val="accent5"/>
            </a:solidFill>
            <a:ln cap="flat" cmpd="sng" w="19050">
              <a:solidFill>
                <a:srgbClr val="1B21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Kanna y Vinay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Linear programming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Greedy 2-approximation algorithm</a:t>
              </a:r>
              <a:endParaRPr/>
            </a:p>
          </p:txBody>
        </p:sp>
        <p:cxnSp>
          <p:nvCxnSpPr>
            <p:cNvPr id="591" name="Google Shape;591;p55"/>
            <p:cNvCxnSpPr/>
            <p:nvPr/>
          </p:nvCxnSpPr>
          <p:spPr>
            <a:xfrm>
              <a:off x="727887" y="901200"/>
              <a:ext cx="770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6"/>
          <p:cNvSpPr txBox="1"/>
          <p:nvPr>
            <p:ph type="title"/>
          </p:nvPr>
        </p:nvSpPr>
        <p:spPr>
          <a:xfrm>
            <a:off x="1757975" y="1689650"/>
            <a:ext cx="5628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12,320</a:t>
            </a:r>
            <a:endParaRPr/>
          </a:p>
        </p:txBody>
      </p:sp>
      <p:sp>
        <p:nvSpPr>
          <p:cNvPr id="597" name="Google Shape;597;p56"/>
          <p:cNvSpPr txBox="1"/>
          <p:nvPr>
            <p:ph idx="1" type="subTitle"/>
          </p:nvPr>
        </p:nvSpPr>
        <p:spPr>
          <a:xfrm>
            <a:off x="1758075" y="3244200"/>
            <a:ext cx="56280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database created</a:t>
            </a:r>
            <a:endParaRPr/>
          </a:p>
        </p:txBody>
      </p:sp>
      <p:grpSp>
        <p:nvGrpSpPr>
          <p:cNvPr id="598" name="Google Shape;598;p56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599" name="Google Shape;599;p56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601" name="Google Shape;601;p56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602" name="Google Shape;602;p56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56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75" y="2128075"/>
            <a:ext cx="55149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6"/>
          <p:cNvSpPr txBox="1"/>
          <p:nvPr>
            <p:ph idx="1" type="subTitle"/>
          </p:nvPr>
        </p:nvSpPr>
        <p:spPr>
          <a:xfrm>
            <a:off x="1644675" y="1571300"/>
            <a:ext cx="59304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El grado</a:t>
            </a:r>
            <a:r>
              <a:rPr lang="en" sz="1500"/>
              <a:t> de un vértice i en S es el número de aristas de i a T . El grado de un v ́ertice j en T se define de manera similar</a:t>
            </a:r>
            <a:endParaRPr sz="1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0" y="462975"/>
            <a:ext cx="4905375" cy="100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" name="Google Shape;612;p57"/>
          <p:cNvGrpSpPr/>
          <p:nvPr/>
        </p:nvGrpSpPr>
        <p:grpSpPr>
          <a:xfrm>
            <a:off x="303900" y="1565011"/>
            <a:ext cx="7716900" cy="2813957"/>
            <a:chOff x="714025" y="686263"/>
            <a:chExt cx="7716900" cy="1176600"/>
          </a:xfrm>
        </p:grpSpPr>
        <p:sp>
          <p:nvSpPr>
            <p:cNvPr id="613" name="Google Shape;613;p57"/>
            <p:cNvSpPr/>
            <p:nvPr/>
          </p:nvSpPr>
          <p:spPr>
            <a:xfrm>
              <a:off x="714025" y="686263"/>
              <a:ext cx="7716900" cy="1176600"/>
            </a:xfrm>
            <a:prstGeom prst="roundRect">
              <a:avLst>
                <a:gd fmla="val 9091" name="adj"/>
              </a:avLst>
            </a:prstGeom>
            <a:solidFill>
              <a:schemeClr val="accent5"/>
            </a:solidFill>
            <a:ln cap="flat" cmpd="sng" w="19050">
              <a:solidFill>
                <a:srgbClr val="1B21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PRUEBA: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Considere el par de conjuntos S, T que maximiza d(S, T ) sobre todos los pares S, T como |S|/|T| = c . Ahora, cada arista en E(S, T ) debe ser asignada en un vértice en S o un vértice en T . Entonces: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4" name="Google Shape;614;p57"/>
            <p:cNvCxnSpPr/>
            <p:nvPr/>
          </p:nvCxnSpPr>
          <p:spPr>
            <a:xfrm>
              <a:off x="727887" y="901200"/>
              <a:ext cx="7701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15" name="Google Shape;6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363" y="2735100"/>
            <a:ext cx="3310225" cy="1393825"/>
          </a:xfrm>
          <a:prstGeom prst="rect">
            <a:avLst/>
          </a:prstGeom>
          <a:noFill/>
          <a:ln cap="flat" cmpd="sng" w="19050">
            <a:solidFill>
              <a:srgbClr val="1B211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/>
        </p:nvSpPr>
        <p:spPr>
          <a:xfrm>
            <a:off x="4763175" y="3531692"/>
            <a:ext cx="37503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7BE1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Multiplicacion Matricial</a:t>
            </a:r>
            <a:endParaRPr sz="1700">
              <a:solidFill>
                <a:srgbClr val="F7BE1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4763175" y="3359950"/>
            <a:ext cx="15228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C9B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MergeSort</a:t>
            </a:r>
            <a:endParaRPr sz="1700">
              <a:solidFill>
                <a:srgbClr val="EC9B3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6468633" y="3936244"/>
            <a:ext cx="20448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818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Insertion Sort</a:t>
            </a:r>
            <a:endParaRPr sz="1700">
              <a:solidFill>
                <a:srgbClr val="00818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763175" y="3734345"/>
            <a:ext cx="23565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9346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Busqueda Lineal</a:t>
            </a:r>
            <a:endParaRPr sz="1700">
              <a:solidFill>
                <a:srgbClr val="29346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4763175" y="4108736"/>
            <a:ext cx="26811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Busqueda </a:t>
            </a:r>
            <a:r>
              <a:rPr lang="en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Binaria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73" name="Google Shape;273;p31"/>
          <p:cNvGrpSpPr/>
          <p:nvPr/>
        </p:nvGrpSpPr>
        <p:grpSpPr>
          <a:xfrm>
            <a:off x="782420" y="1484534"/>
            <a:ext cx="2607321" cy="2434015"/>
            <a:chOff x="3363900" y="3080350"/>
            <a:chExt cx="2416200" cy="1339800"/>
          </a:xfrm>
        </p:grpSpPr>
        <p:sp>
          <p:nvSpPr>
            <p:cNvPr id="274" name="Google Shape;274;p31"/>
            <p:cNvSpPr/>
            <p:nvPr/>
          </p:nvSpPr>
          <p:spPr>
            <a:xfrm>
              <a:off x="3363900" y="3080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3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5" name="Google Shape;275;p31"/>
            <p:cNvCxnSpPr/>
            <p:nvPr/>
          </p:nvCxnSpPr>
          <p:spPr>
            <a:xfrm>
              <a:off x="3363900" y="3456434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6" name="Google Shape;276;p31"/>
          <p:cNvSpPr txBox="1"/>
          <p:nvPr>
            <p:ph idx="4294967295" type="ctrTitle"/>
          </p:nvPr>
        </p:nvSpPr>
        <p:spPr>
          <a:xfrm>
            <a:off x="1123125" y="1664288"/>
            <a:ext cx="17346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Tiempo Polinomial</a:t>
            </a:r>
            <a:endParaRPr sz="2100"/>
          </a:p>
        </p:txBody>
      </p:sp>
      <p:sp>
        <p:nvSpPr>
          <p:cNvPr id="277" name="Google Shape;277;p31"/>
          <p:cNvSpPr txBox="1"/>
          <p:nvPr>
            <p:ph idx="4294967295" type="subTitle"/>
          </p:nvPr>
        </p:nvSpPr>
        <p:spPr>
          <a:xfrm>
            <a:off x="931275" y="2354075"/>
            <a:ext cx="2300700" cy="9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Tiempo menor o  igual que un polinomio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Algoritmo Strassen</a:t>
            </a:r>
            <a:endParaRPr sz="1300"/>
          </a:p>
        </p:txBody>
      </p:sp>
      <p:sp>
        <p:nvSpPr>
          <p:cNvPr id="278" name="Google Shape;278;p31"/>
          <p:cNvSpPr/>
          <p:nvPr/>
        </p:nvSpPr>
        <p:spPr>
          <a:xfrm>
            <a:off x="2857713" y="1794619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975" y="873300"/>
            <a:ext cx="3861200" cy="23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263" y="3359950"/>
            <a:ext cx="2355968" cy="3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8"/>
          <p:cNvSpPr txBox="1"/>
          <p:nvPr>
            <p:ph idx="1" type="subTitle"/>
          </p:nvPr>
        </p:nvSpPr>
        <p:spPr>
          <a:xfrm>
            <a:off x="1584100" y="2623900"/>
            <a:ext cx="59304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Prueba: Consideramos una ejecución de los pasos 2 al 5 en cualquier punto del algoritmo.</a:t>
            </a:r>
            <a:endParaRPr/>
          </a:p>
        </p:txBody>
      </p:sp>
      <p:pic>
        <p:nvPicPr>
          <p:cNvPr id="621" name="Google Shape;6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100" y="1705225"/>
            <a:ext cx="5930550" cy="8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888" y="3379900"/>
            <a:ext cx="4200825" cy="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9"/>
          <p:cNvSpPr txBox="1"/>
          <p:nvPr>
            <p:ph idx="1" type="subTitle"/>
          </p:nvPr>
        </p:nvSpPr>
        <p:spPr>
          <a:xfrm>
            <a:off x="1561375" y="3290500"/>
            <a:ext cx="59304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Aplicando el lema anterior para el valor específico c = |S∗ |/|T∗|, obtenemos el siguiente límite en la relación de aproximaci ́on del algoritmo. </a:t>
            </a:r>
            <a:endParaRPr sz="1500"/>
          </a:p>
        </p:txBody>
      </p:sp>
      <p:sp>
        <p:nvSpPr>
          <p:cNvPr id="628" name="Google Shape;628;p59"/>
          <p:cNvSpPr txBox="1"/>
          <p:nvPr>
            <p:ph idx="1" type="subTitle"/>
          </p:nvPr>
        </p:nvSpPr>
        <p:spPr>
          <a:xfrm>
            <a:off x="1606800" y="1094050"/>
            <a:ext cx="59304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Juntando los lemas 1 y 2 se obtiene</a:t>
            </a:r>
            <a:endParaRPr/>
          </a:p>
        </p:txBody>
      </p:sp>
      <p:pic>
        <p:nvPicPr>
          <p:cNvPr id="629" name="Google Shape;6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400" y="1616200"/>
            <a:ext cx="58483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0"/>
          <p:cNvSpPr txBox="1"/>
          <p:nvPr>
            <p:ph idx="1" type="body"/>
          </p:nvPr>
        </p:nvSpPr>
        <p:spPr>
          <a:xfrm>
            <a:off x="721725" y="1395600"/>
            <a:ext cx="7700400" cy="32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Teorema. El algoritmo greedy da una aproximación de 2 para d(G).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Observación. En lugar de ejecutar el algoritmo para todos los valores de (n2) de c, podemos adivinar el valor de c en la soluci ́on  ́optima dentro de un factor (1 + ε) usando solo O(log n) valores, esto perder ́ıa solo un factor (1 + ε) en la relación de aproximaci ́on. Necesitamos modificar el Lema 1 para incorporar el factor (1 + ε)</a:t>
            </a:r>
            <a:endParaRPr b="0" sz="1600"/>
          </a:p>
        </p:txBody>
      </p:sp>
      <p:grpSp>
        <p:nvGrpSpPr>
          <p:cNvPr id="635" name="Google Shape;635;p60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636" name="Google Shape;636;p60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0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638" name="Google Shape;638;p60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639" name="Google Shape;639;p60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0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2"/>
          <p:cNvGrpSpPr/>
          <p:nvPr/>
        </p:nvGrpSpPr>
        <p:grpSpPr>
          <a:xfrm>
            <a:off x="713200" y="944850"/>
            <a:ext cx="7717500" cy="3253800"/>
            <a:chOff x="713200" y="944850"/>
            <a:chExt cx="7717500" cy="3253800"/>
          </a:xfrm>
        </p:grpSpPr>
        <p:sp>
          <p:nvSpPr>
            <p:cNvPr id="286" name="Google Shape;286;p32"/>
            <p:cNvSpPr/>
            <p:nvPr/>
          </p:nvSpPr>
          <p:spPr>
            <a:xfrm>
              <a:off x="713200" y="944850"/>
              <a:ext cx="7717500" cy="3253800"/>
            </a:xfrm>
            <a:prstGeom prst="roundRect">
              <a:avLst>
                <a:gd fmla="val 5555" name="adj"/>
              </a:avLst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7" name="Google Shape;287;p32"/>
            <p:cNvCxnSpPr/>
            <p:nvPr/>
          </p:nvCxnSpPr>
          <p:spPr>
            <a:xfrm>
              <a:off x="726577" y="1422645"/>
              <a:ext cx="7702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8" name="Google Shape;288;p32"/>
          <p:cNvSpPr txBox="1"/>
          <p:nvPr>
            <p:ph type="title"/>
          </p:nvPr>
        </p:nvSpPr>
        <p:spPr>
          <a:xfrm>
            <a:off x="1459050" y="1640725"/>
            <a:ext cx="62259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Clase P</a:t>
            </a:r>
            <a:endParaRPr sz="3400"/>
          </a:p>
        </p:txBody>
      </p:sp>
      <p:sp>
        <p:nvSpPr>
          <p:cNvPr id="289" name="Google Shape;289;p32"/>
          <p:cNvSpPr txBox="1"/>
          <p:nvPr>
            <p:ph idx="1" type="subTitle"/>
          </p:nvPr>
        </p:nvSpPr>
        <p:spPr>
          <a:xfrm>
            <a:off x="1411925" y="2287925"/>
            <a:ext cx="2963100" cy="16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Problemas decidibles que se pueden </a:t>
            </a:r>
            <a:r>
              <a:rPr b="1" i="1" lang="en" sz="1200">
                <a:highlight>
                  <a:schemeClr val="lt2"/>
                </a:highlight>
              </a:rPr>
              <a:t>resolver</a:t>
            </a:r>
            <a:r>
              <a:rPr lang="en" sz="1200"/>
              <a:t> con una </a:t>
            </a:r>
            <a:r>
              <a:rPr b="1" lang="en" sz="1200"/>
              <a:t>Máquina</a:t>
            </a:r>
            <a:r>
              <a:rPr b="1" lang="en" sz="1200"/>
              <a:t> Turing determinista</a:t>
            </a:r>
            <a:r>
              <a:rPr lang="en" sz="1200"/>
              <a:t> usando una cantidad de tiempo de </a:t>
            </a:r>
            <a:r>
              <a:rPr lang="en" sz="1200"/>
              <a:t>computación</a:t>
            </a:r>
            <a:r>
              <a:rPr lang="en" sz="1200"/>
              <a:t> </a:t>
            </a:r>
            <a:r>
              <a:rPr lang="en" sz="1200">
                <a:highlight>
                  <a:schemeClr val="lt2"/>
                </a:highlight>
              </a:rPr>
              <a:t>polinomial</a:t>
            </a:r>
            <a:r>
              <a:rPr lang="en" sz="1200"/>
              <a:t>, en </a:t>
            </a:r>
            <a:r>
              <a:rPr lang="en" sz="1200"/>
              <a:t>función</a:t>
            </a:r>
            <a:r>
              <a:rPr lang="en" sz="1200"/>
              <a:t> a la longitud de la entrada.</a:t>
            </a:r>
            <a:endParaRPr sz="1200"/>
          </a:p>
        </p:txBody>
      </p:sp>
      <p:sp>
        <p:nvSpPr>
          <p:cNvPr id="290" name="Google Shape;290;p32"/>
          <p:cNvSpPr/>
          <p:nvPr/>
        </p:nvSpPr>
        <p:spPr>
          <a:xfrm>
            <a:off x="7971538" y="11113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675" y="2287925"/>
            <a:ext cx="2630272" cy="1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/>
        </p:nvSpPr>
        <p:spPr>
          <a:xfrm>
            <a:off x="4763175" y="3531692"/>
            <a:ext cx="37503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Agente Viajero</a:t>
            </a:r>
            <a:endParaRPr sz="1700">
              <a:solidFill>
                <a:srgbClr val="CC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4763175" y="3359950"/>
            <a:ext cx="15228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O/I KnapSack</a:t>
            </a:r>
            <a:endParaRPr sz="1700">
              <a:solidFill>
                <a:srgbClr val="CC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6468633" y="3936244"/>
            <a:ext cx="20448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Coloreo de Grafos</a:t>
            </a:r>
            <a:endParaRPr sz="1700">
              <a:solidFill>
                <a:srgbClr val="CC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4763175" y="3734345"/>
            <a:ext cx="23565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Suma de SubConjuntos</a:t>
            </a:r>
            <a:endParaRPr sz="1700">
              <a:solidFill>
                <a:srgbClr val="CC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4763175" y="4108736"/>
            <a:ext cx="26811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Circuito Hamiltoniano</a:t>
            </a:r>
            <a:endParaRPr sz="1700">
              <a:solidFill>
                <a:srgbClr val="CC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01" name="Google Shape;301;p33"/>
          <p:cNvGrpSpPr/>
          <p:nvPr/>
        </p:nvGrpSpPr>
        <p:grpSpPr>
          <a:xfrm>
            <a:off x="1343834" y="1487055"/>
            <a:ext cx="2429972" cy="2169404"/>
            <a:chOff x="713225" y="1684350"/>
            <a:chExt cx="2416200" cy="1339800"/>
          </a:xfrm>
        </p:grpSpPr>
        <p:sp>
          <p:nvSpPr>
            <p:cNvPr id="302" name="Google Shape;302;p33"/>
            <p:cNvSpPr/>
            <p:nvPr/>
          </p:nvSpPr>
          <p:spPr>
            <a:xfrm>
              <a:off x="713225" y="1684350"/>
              <a:ext cx="2416200" cy="1339800"/>
            </a:xfrm>
            <a:prstGeom prst="roundRect">
              <a:avLst>
                <a:gd fmla="val 9091" name="adj"/>
              </a:avLst>
            </a:prstGeom>
            <a:solidFill>
              <a:schemeClr val="accent5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3" name="Google Shape;303;p33"/>
            <p:cNvCxnSpPr/>
            <p:nvPr/>
          </p:nvCxnSpPr>
          <p:spPr>
            <a:xfrm>
              <a:off x="713225" y="2060434"/>
              <a:ext cx="2404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4" name="Google Shape;304;p33"/>
          <p:cNvSpPr txBox="1"/>
          <p:nvPr>
            <p:ph idx="4294967295" type="ctrTitle"/>
          </p:nvPr>
        </p:nvSpPr>
        <p:spPr>
          <a:xfrm>
            <a:off x="1600300" y="1584788"/>
            <a:ext cx="1734600" cy="3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Tiempo Exponencial</a:t>
            </a:r>
            <a:endParaRPr sz="2100"/>
          </a:p>
        </p:txBody>
      </p:sp>
      <p:sp>
        <p:nvSpPr>
          <p:cNvPr id="305" name="Google Shape;305;p33"/>
          <p:cNvSpPr txBox="1"/>
          <p:nvPr>
            <p:ph idx="4294967295" type="subTitle"/>
          </p:nvPr>
        </p:nvSpPr>
        <p:spPr>
          <a:xfrm>
            <a:off x="1408450" y="2274575"/>
            <a:ext cx="2300700" cy="9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Tiempo mayor a un polinomio dado siempre y cuando n sea lo suficientemente grande</a:t>
            </a:r>
            <a:endParaRPr sz="1300"/>
          </a:p>
        </p:txBody>
      </p:sp>
      <p:sp>
        <p:nvSpPr>
          <p:cNvPr id="306" name="Google Shape;306;p33"/>
          <p:cNvSpPr/>
          <p:nvPr/>
        </p:nvSpPr>
        <p:spPr>
          <a:xfrm>
            <a:off x="3334888" y="1715119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4530950" y="955775"/>
            <a:ext cx="1164350" cy="2041325"/>
          </a:xfrm>
          <a:custGeom>
            <a:rect b="b" l="l" r="r" t="t"/>
            <a:pathLst>
              <a:path extrusionOk="0" h="81653" w="46574">
                <a:moveTo>
                  <a:pt x="0" y="81653"/>
                </a:moveTo>
                <a:cubicBezTo>
                  <a:pt x="3317" y="80828"/>
                  <a:pt x="14386" y="79565"/>
                  <a:pt x="19904" y="76704"/>
                </a:cubicBezTo>
                <a:cubicBezTo>
                  <a:pt x="25422" y="73843"/>
                  <a:pt x="29363" y="71511"/>
                  <a:pt x="33107" y="64486"/>
                </a:cubicBezTo>
                <a:cubicBezTo>
                  <a:pt x="36851" y="57461"/>
                  <a:pt x="40301" y="42958"/>
                  <a:pt x="42370" y="34553"/>
                </a:cubicBezTo>
                <a:cubicBezTo>
                  <a:pt x="44439" y="26148"/>
                  <a:pt x="44822" y="19817"/>
                  <a:pt x="45523" y="14058"/>
                </a:cubicBezTo>
                <a:cubicBezTo>
                  <a:pt x="46224" y="8299"/>
                  <a:pt x="46399" y="2343"/>
                  <a:pt x="46574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oval"/>
            <a:tailEnd len="med" w="med" type="oval"/>
          </a:ln>
        </p:spPr>
      </p:sp>
      <p:cxnSp>
        <p:nvCxnSpPr>
          <p:cNvPr id="308" name="Google Shape;308;p33"/>
          <p:cNvCxnSpPr/>
          <p:nvPr/>
        </p:nvCxnSpPr>
        <p:spPr>
          <a:xfrm>
            <a:off x="4644975" y="3056515"/>
            <a:ext cx="39867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3"/>
          <p:cNvCxnSpPr/>
          <p:nvPr/>
        </p:nvCxnSpPr>
        <p:spPr>
          <a:xfrm>
            <a:off x="4832071" y="932250"/>
            <a:ext cx="0" cy="22605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3"/>
          <p:cNvSpPr txBox="1"/>
          <p:nvPr/>
        </p:nvSpPr>
        <p:spPr>
          <a:xfrm>
            <a:off x="5831950" y="1088400"/>
            <a:ext cx="10557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O(2   )</a:t>
            </a:r>
            <a:endParaRPr sz="180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6122325" y="955775"/>
            <a:ext cx="2577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</a:t>
            </a:r>
            <a:endParaRPr sz="1800">
              <a:solidFill>
                <a:srgbClr val="FF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4"/>
          <p:cNvGrpSpPr/>
          <p:nvPr/>
        </p:nvGrpSpPr>
        <p:grpSpPr>
          <a:xfrm>
            <a:off x="713200" y="944850"/>
            <a:ext cx="7717500" cy="3253800"/>
            <a:chOff x="713200" y="944850"/>
            <a:chExt cx="7717500" cy="3253800"/>
          </a:xfrm>
        </p:grpSpPr>
        <p:sp>
          <p:nvSpPr>
            <p:cNvPr id="317" name="Google Shape;317;p34"/>
            <p:cNvSpPr/>
            <p:nvPr/>
          </p:nvSpPr>
          <p:spPr>
            <a:xfrm>
              <a:off x="713200" y="944850"/>
              <a:ext cx="7717500" cy="3253800"/>
            </a:xfrm>
            <a:prstGeom prst="roundRect">
              <a:avLst>
                <a:gd fmla="val 5555" name="adj"/>
              </a:avLst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8" name="Google Shape;318;p34"/>
            <p:cNvCxnSpPr/>
            <p:nvPr/>
          </p:nvCxnSpPr>
          <p:spPr>
            <a:xfrm>
              <a:off x="726577" y="1422645"/>
              <a:ext cx="7702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9" name="Google Shape;319;p34"/>
          <p:cNvSpPr/>
          <p:nvPr/>
        </p:nvSpPr>
        <p:spPr>
          <a:xfrm>
            <a:off x="7971538" y="11113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750" y="2185549"/>
            <a:ext cx="3468425" cy="17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4"/>
          <p:cNvSpPr txBox="1"/>
          <p:nvPr>
            <p:ph type="title"/>
          </p:nvPr>
        </p:nvSpPr>
        <p:spPr>
          <a:xfrm>
            <a:off x="1459050" y="1640725"/>
            <a:ext cx="62259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Clase NP</a:t>
            </a:r>
            <a:endParaRPr sz="3400"/>
          </a:p>
        </p:txBody>
      </p:sp>
      <p:sp>
        <p:nvSpPr>
          <p:cNvPr id="322" name="Google Shape;322;p34"/>
          <p:cNvSpPr txBox="1"/>
          <p:nvPr>
            <p:ph idx="1" type="subTitle"/>
          </p:nvPr>
        </p:nvSpPr>
        <p:spPr>
          <a:xfrm>
            <a:off x="1411925" y="2071525"/>
            <a:ext cx="2963100" cy="18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Problemas decidibles que se pueden </a:t>
            </a:r>
            <a:r>
              <a:rPr i="1" lang="en" sz="1200">
                <a:highlight>
                  <a:schemeClr val="lt2"/>
                </a:highlight>
              </a:rPr>
              <a:t>verificar </a:t>
            </a:r>
            <a:r>
              <a:rPr lang="en" sz="1200"/>
              <a:t>en  una </a:t>
            </a:r>
            <a:r>
              <a:rPr b="1" lang="en" sz="1200"/>
              <a:t>Máquina Turing no determinista</a:t>
            </a:r>
            <a:r>
              <a:rPr lang="en" sz="1200"/>
              <a:t> usando una cantidad de tiempo de computación </a:t>
            </a:r>
            <a:r>
              <a:rPr lang="en" sz="1200" u="sng"/>
              <a:t>polinomia</a:t>
            </a:r>
            <a:r>
              <a:rPr lang="en" sz="1200" u="sng"/>
              <a:t>l</a:t>
            </a:r>
            <a:r>
              <a:rPr lang="en" sz="1200"/>
              <a:t>, en función a la longitud de la entrada.</a:t>
            </a:r>
            <a:endParaRPr sz="1200"/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300" y="3667875"/>
            <a:ext cx="1069425" cy="3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50" y="1066850"/>
            <a:ext cx="2862749" cy="28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975" y="1453163"/>
            <a:ext cx="3770874" cy="22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36"/>
          <p:cNvGrpSpPr/>
          <p:nvPr/>
        </p:nvGrpSpPr>
        <p:grpSpPr>
          <a:xfrm>
            <a:off x="713200" y="944850"/>
            <a:ext cx="7717500" cy="3253800"/>
            <a:chOff x="713200" y="944850"/>
            <a:chExt cx="7717500" cy="3253800"/>
          </a:xfrm>
        </p:grpSpPr>
        <p:sp>
          <p:nvSpPr>
            <p:cNvPr id="335" name="Google Shape;335;p36"/>
            <p:cNvSpPr/>
            <p:nvPr/>
          </p:nvSpPr>
          <p:spPr>
            <a:xfrm>
              <a:off x="713200" y="944850"/>
              <a:ext cx="7717500" cy="3253800"/>
            </a:xfrm>
            <a:prstGeom prst="roundRect">
              <a:avLst>
                <a:gd fmla="val 5555" name="adj"/>
              </a:avLst>
            </a:pr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6" name="Google Shape;336;p36"/>
            <p:cNvCxnSpPr/>
            <p:nvPr/>
          </p:nvCxnSpPr>
          <p:spPr>
            <a:xfrm>
              <a:off x="726577" y="1422645"/>
              <a:ext cx="7702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7" name="Google Shape;337;p36"/>
          <p:cNvSpPr/>
          <p:nvPr/>
        </p:nvSpPr>
        <p:spPr>
          <a:xfrm>
            <a:off x="7971538" y="11113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 txBox="1"/>
          <p:nvPr>
            <p:ph type="title"/>
          </p:nvPr>
        </p:nvSpPr>
        <p:spPr>
          <a:xfrm>
            <a:off x="1459050" y="1640725"/>
            <a:ext cx="62259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Clase NP-Completos</a:t>
            </a:r>
            <a:endParaRPr sz="3400"/>
          </a:p>
        </p:txBody>
      </p:sp>
      <p:sp>
        <p:nvSpPr>
          <p:cNvPr id="339" name="Google Shape;339;p36"/>
          <p:cNvSpPr txBox="1"/>
          <p:nvPr>
            <p:ph idx="1" type="subTitle"/>
          </p:nvPr>
        </p:nvSpPr>
        <p:spPr>
          <a:xfrm>
            <a:off x="1411925" y="2071525"/>
            <a:ext cx="2963100" cy="22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Problemas decidibles que se pueden </a:t>
            </a:r>
            <a:r>
              <a:rPr i="1" lang="en" sz="1200">
                <a:highlight>
                  <a:schemeClr val="lt2"/>
                </a:highlight>
              </a:rPr>
              <a:t>reducir </a:t>
            </a:r>
            <a:r>
              <a:rPr i="1" lang="en" sz="1200">
                <a:highlight>
                  <a:schemeClr val="lt2"/>
                </a:highlight>
              </a:rPr>
              <a:t> </a:t>
            </a:r>
            <a:r>
              <a:rPr lang="en" sz="1200"/>
              <a:t>en  una </a:t>
            </a:r>
            <a:r>
              <a:rPr b="1" lang="en" sz="1200"/>
              <a:t>Máquina Turing determinista</a:t>
            </a:r>
            <a:r>
              <a:rPr lang="en" sz="1200"/>
              <a:t> usando una cantidad de tiempo de computación </a:t>
            </a:r>
            <a:r>
              <a:rPr lang="en" sz="1200" u="sng"/>
              <a:t>polinomial</a:t>
            </a:r>
            <a:r>
              <a:rPr lang="en" sz="1200"/>
              <a:t>, en función a la longitud de la entrada.Si uno puede resolver un problema de NPC de manera eficiente, entonces todos los problemas de NP pueden resolverse de manera eficiente.</a:t>
            </a:r>
            <a:endParaRPr sz="1200"/>
          </a:p>
        </p:txBody>
      </p:sp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450" y="2325424"/>
            <a:ext cx="3316776" cy="16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>
            <p:ph type="title"/>
          </p:nvPr>
        </p:nvSpPr>
        <p:spPr>
          <a:xfrm>
            <a:off x="1741100" y="1797225"/>
            <a:ext cx="3986700" cy="6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02</a:t>
            </a:r>
            <a:endParaRPr sz="6000"/>
          </a:p>
        </p:txBody>
      </p:sp>
      <p:sp>
        <p:nvSpPr>
          <p:cNvPr id="346" name="Google Shape;346;p37"/>
          <p:cNvSpPr txBox="1"/>
          <p:nvPr>
            <p:ph idx="2" type="title"/>
          </p:nvPr>
        </p:nvSpPr>
        <p:spPr>
          <a:xfrm>
            <a:off x="2896900" y="1626181"/>
            <a:ext cx="5212500" cy="12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</a:t>
            </a:r>
            <a:r>
              <a:rPr lang="en"/>
              <a:t> de </a:t>
            </a:r>
            <a:r>
              <a:rPr lang="en"/>
              <a:t>Optimización</a:t>
            </a:r>
            <a:endParaRPr/>
          </a:p>
        </p:txBody>
      </p:sp>
      <p:grpSp>
        <p:nvGrpSpPr>
          <p:cNvPr id="347" name="Google Shape;347;p37"/>
          <p:cNvGrpSpPr/>
          <p:nvPr/>
        </p:nvGrpSpPr>
        <p:grpSpPr>
          <a:xfrm>
            <a:off x="8422125" y="298550"/>
            <a:ext cx="327600" cy="327600"/>
            <a:chOff x="9379775" y="1529850"/>
            <a:chExt cx="327600" cy="327600"/>
          </a:xfrm>
        </p:grpSpPr>
        <p:sp>
          <p:nvSpPr>
            <p:cNvPr id="348" name="Google Shape;348;p37"/>
            <p:cNvSpPr/>
            <p:nvPr/>
          </p:nvSpPr>
          <p:spPr>
            <a:xfrm>
              <a:off x="9379775" y="1529850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9452138" y="1602213"/>
              <a:ext cx="182870" cy="182867"/>
            </a:xfrm>
            <a:custGeom>
              <a:rect b="b" l="l" r="r" t="t"/>
              <a:pathLst>
                <a:path extrusionOk="0" h="10285" w="10304">
                  <a:moveTo>
                    <a:pt x="574" y="0"/>
                  </a:moveTo>
                  <a:lnTo>
                    <a:pt x="0" y="555"/>
                  </a:lnTo>
                  <a:lnTo>
                    <a:pt x="4569" y="5124"/>
                  </a:lnTo>
                  <a:lnTo>
                    <a:pt x="0" y="9730"/>
                  </a:lnTo>
                  <a:lnTo>
                    <a:pt x="574" y="10285"/>
                  </a:lnTo>
                  <a:lnTo>
                    <a:pt x="5161" y="5697"/>
                  </a:lnTo>
                  <a:lnTo>
                    <a:pt x="9730" y="10285"/>
                  </a:lnTo>
                  <a:lnTo>
                    <a:pt x="10303" y="9730"/>
                  </a:lnTo>
                  <a:lnTo>
                    <a:pt x="5735" y="5124"/>
                  </a:lnTo>
                  <a:lnTo>
                    <a:pt x="10303" y="555"/>
                  </a:lnTo>
                  <a:lnTo>
                    <a:pt x="9730" y="0"/>
                  </a:lnTo>
                  <a:lnTo>
                    <a:pt x="5161" y="456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350" name="Google Shape;350;p37"/>
          <p:cNvGrpSpPr/>
          <p:nvPr/>
        </p:nvGrpSpPr>
        <p:grpSpPr>
          <a:xfrm>
            <a:off x="394125" y="298550"/>
            <a:ext cx="327600" cy="327600"/>
            <a:chOff x="5471550" y="4685975"/>
            <a:chExt cx="327600" cy="327600"/>
          </a:xfrm>
        </p:grpSpPr>
        <p:sp>
          <p:nvSpPr>
            <p:cNvPr id="351" name="Google Shape;351;p37"/>
            <p:cNvSpPr/>
            <p:nvPr/>
          </p:nvSpPr>
          <p:spPr>
            <a:xfrm>
              <a:off x="5471550" y="4685975"/>
              <a:ext cx="327600" cy="327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5528675" y="4758329"/>
              <a:ext cx="213351" cy="182891"/>
            </a:xfrm>
            <a:custGeom>
              <a:rect b="b" l="l" r="r" t="t"/>
              <a:pathLst>
                <a:path extrusionOk="0" h="8861" w="10323">
                  <a:moveTo>
                    <a:pt x="4440" y="1"/>
                  </a:moveTo>
                  <a:lnTo>
                    <a:pt x="1" y="4421"/>
                  </a:lnTo>
                  <a:lnTo>
                    <a:pt x="4440" y="8861"/>
                  </a:lnTo>
                  <a:lnTo>
                    <a:pt x="4995" y="8287"/>
                  </a:lnTo>
                  <a:lnTo>
                    <a:pt x="1555" y="4828"/>
                  </a:lnTo>
                  <a:lnTo>
                    <a:pt x="10323" y="4828"/>
                  </a:lnTo>
                  <a:lnTo>
                    <a:pt x="10323" y="4033"/>
                  </a:lnTo>
                  <a:lnTo>
                    <a:pt x="1555" y="4033"/>
                  </a:lnTo>
                  <a:lnTo>
                    <a:pt x="4995" y="556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37"/>
          <p:cNvSpPr/>
          <p:nvPr/>
        </p:nvSpPr>
        <p:spPr>
          <a:xfrm>
            <a:off x="7194463" y="1266738"/>
            <a:ext cx="257600" cy="133225"/>
          </a:xfrm>
          <a:custGeom>
            <a:rect b="b" l="l" r="r" t="t"/>
            <a:pathLst>
              <a:path extrusionOk="0" h="5329" w="10304">
                <a:moveTo>
                  <a:pt x="5549" y="815"/>
                </a:moveTo>
                <a:lnTo>
                  <a:pt x="4958" y="1388"/>
                </a:lnTo>
                <a:cubicBezTo>
                  <a:pt x="4847" y="1185"/>
                  <a:pt x="4717" y="981"/>
                  <a:pt x="4551" y="815"/>
                </a:cubicBezTo>
                <a:close/>
                <a:moveTo>
                  <a:pt x="7806" y="815"/>
                </a:moveTo>
                <a:lnTo>
                  <a:pt x="5180" y="3441"/>
                </a:lnTo>
                <a:cubicBezTo>
                  <a:pt x="5235" y="3182"/>
                  <a:pt x="5291" y="2942"/>
                  <a:pt x="5291" y="2665"/>
                </a:cubicBezTo>
                <a:cubicBezTo>
                  <a:pt x="5309" y="2517"/>
                  <a:pt x="5291" y="2369"/>
                  <a:pt x="5272" y="2221"/>
                </a:cubicBezTo>
                <a:lnTo>
                  <a:pt x="6678" y="815"/>
                </a:lnTo>
                <a:close/>
                <a:moveTo>
                  <a:pt x="2645" y="815"/>
                </a:moveTo>
                <a:cubicBezTo>
                  <a:pt x="3663" y="815"/>
                  <a:pt x="4495" y="1647"/>
                  <a:pt x="4495" y="2665"/>
                </a:cubicBezTo>
                <a:cubicBezTo>
                  <a:pt x="4495" y="3682"/>
                  <a:pt x="3663" y="4514"/>
                  <a:pt x="2645" y="4514"/>
                </a:cubicBezTo>
                <a:cubicBezTo>
                  <a:pt x="1628" y="4514"/>
                  <a:pt x="796" y="3682"/>
                  <a:pt x="796" y="2665"/>
                </a:cubicBezTo>
                <a:cubicBezTo>
                  <a:pt x="796" y="1647"/>
                  <a:pt x="1628" y="815"/>
                  <a:pt x="2645" y="815"/>
                </a:cubicBezTo>
                <a:close/>
                <a:moveTo>
                  <a:pt x="8657" y="1111"/>
                </a:moveTo>
                <a:cubicBezTo>
                  <a:pt x="8898" y="1277"/>
                  <a:pt x="9083" y="1462"/>
                  <a:pt x="9249" y="1703"/>
                </a:cubicBezTo>
                <a:lnTo>
                  <a:pt x="6437" y="4514"/>
                </a:lnTo>
                <a:lnTo>
                  <a:pt x="5272" y="4514"/>
                </a:lnTo>
                <a:lnTo>
                  <a:pt x="8657" y="1111"/>
                </a:lnTo>
                <a:close/>
                <a:moveTo>
                  <a:pt x="9489" y="2572"/>
                </a:moveTo>
                <a:lnTo>
                  <a:pt x="9489" y="2665"/>
                </a:lnTo>
                <a:cubicBezTo>
                  <a:pt x="9489" y="3682"/>
                  <a:pt x="8657" y="4514"/>
                  <a:pt x="7640" y="4514"/>
                </a:cubicBezTo>
                <a:lnTo>
                  <a:pt x="7547" y="4514"/>
                </a:lnTo>
                <a:lnTo>
                  <a:pt x="9489" y="2572"/>
                </a:lnTo>
                <a:close/>
                <a:moveTo>
                  <a:pt x="2645" y="1"/>
                </a:moveTo>
                <a:cubicBezTo>
                  <a:pt x="1184" y="1"/>
                  <a:pt x="0" y="1203"/>
                  <a:pt x="0" y="2665"/>
                </a:cubicBezTo>
                <a:cubicBezTo>
                  <a:pt x="0" y="4107"/>
                  <a:pt x="1184" y="5328"/>
                  <a:pt x="2645" y="5328"/>
                </a:cubicBezTo>
                <a:lnTo>
                  <a:pt x="7640" y="5328"/>
                </a:lnTo>
                <a:cubicBezTo>
                  <a:pt x="9101" y="5328"/>
                  <a:pt x="10303" y="4107"/>
                  <a:pt x="10303" y="2665"/>
                </a:cubicBezTo>
                <a:cubicBezTo>
                  <a:pt x="10303" y="1203"/>
                  <a:pt x="9101" y="1"/>
                  <a:pt x="76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800" y="2896981"/>
            <a:ext cx="47529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st CV by Slidesgo">
  <a:themeElements>
    <a:clrScheme name="Simple Light">
      <a:dk1>
        <a:srgbClr val="000000"/>
      </a:dk1>
      <a:lt1>
        <a:srgbClr val="EEEEE9"/>
      </a:lt1>
      <a:dk2>
        <a:srgbClr val="ADAF7E"/>
      </a:dk2>
      <a:lt2>
        <a:srgbClr val="D4D7AD"/>
      </a:lt2>
      <a:accent1>
        <a:srgbClr val="88ADC8"/>
      </a:accent1>
      <a:accent2>
        <a:srgbClr val="9CBAB7"/>
      </a:accent2>
      <a:accent3>
        <a:srgbClr val="80A9A4"/>
      </a:accent3>
      <a:accent4>
        <a:srgbClr val="E0ABA0"/>
      </a:accent4>
      <a:accent5>
        <a:srgbClr val="C77763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